
<file path=[Content_Types].xml><?xml version="1.0" encoding="utf-8"?>
<Types xmlns="http://schemas.openxmlformats.org/package/2006/content-types">
  <Default Extension="xml" ContentType="application/vnd.openxmlformats-package.core-properties+xml"/>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b1f7ba5c80448b" /><Relationship Type="http://schemas.openxmlformats.org/officeDocument/2006/relationships/extended-properties" Target="/docProps/app.xml" Id="R4408b4690d264a8b" /><Relationship Type="http://schemas.openxmlformats.org/officeDocument/2006/relationships/officeDocument" Target="/ppt/presentation.xml" Id="Rb357fd2715db451a" /></Relationships>
</file>

<file path=ppt/presentation.xml><?xml version="1.0" encoding="utf-8"?>
<p:presentation xmlns:p="http://schemas.openxmlformats.org/presentationml/2006/main">
  <p:sldMasterIdLst>
    <p:sldMasterId xmlns:r="http://schemas.openxmlformats.org/officeDocument/2006/relationships" id="2147483648" r:id="Rf3d76cdcf7c847c0"/>
  </p:sldMasterIdLst>
  <p:notesMasterIdLst>
    <p:notesMasterId xmlns:r="http://schemas.openxmlformats.org/officeDocument/2006/relationships" r:id="R721400cb81524b14"/>
  </p:notesMasterIdLst>
  <p:sldIdLst>
    <p:sldId xmlns:r="http://schemas.openxmlformats.org/officeDocument/2006/relationships" id="256" r:id="Raacaaf852a43498e"/>
    <p:sldId xmlns:r="http://schemas.openxmlformats.org/officeDocument/2006/relationships" id="257" r:id="R0f3234d9a0a14431"/>
    <p:sldId xmlns:r="http://schemas.openxmlformats.org/officeDocument/2006/relationships" id="258" r:id="R7b72b07fb2794582"/>
    <p:sldId xmlns:r="http://schemas.openxmlformats.org/officeDocument/2006/relationships" id="259" r:id="Rc385ef95df0d4bcf"/>
    <p:sldId xmlns:r="http://schemas.openxmlformats.org/officeDocument/2006/relationships" id="260" r:id="Rf073aedf736241f4"/>
    <p:sldId xmlns:r="http://schemas.openxmlformats.org/officeDocument/2006/relationships" id="261" r:id="R0077ebae5b554176"/>
    <p:sldId xmlns:r="http://schemas.openxmlformats.org/officeDocument/2006/relationships" id="262" r:id="R203f016a658a4719"/>
    <p:sldId xmlns:r="http://schemas.openxmlformats.org/officeDocument/2006/relationships" id="263" r:id="R2c67493541f04eba"/>
    <p:sldId xmlns:r="http://schemas.openxmlformats.org/officeDocument/2006/relationships" id="264" r:id="R0e7bd723ae0b4b39"/>
    <p:sldId xmlns:r="http://schemas.openxmlformats.org/officeDocument/2006/relationships" id="265" r:id="R656a1850bdf9434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8d278677de4029" /><Relationship Type="http://schemas.openxmlformats.org/officeDocument/2006/relationships/slideMaster" Target="/ppt/slideMasters/slideMaster1.xml" Id="Rf3d76cdcf7c847c0" /><Relationship Type="http://schemas.openxmlformats.org/officeDocument/2006/relationships/notesMaster" Target="/ppt/notesMasters/notesMaster1.xml" Id="R721400cb81524b14" /><Relationship Type="http://schemas.openxmlformats.org/officeDocument/2006/relationships/presProps" Target="/ppt/presProps.xml" Id="R69b1c4323ad04f6a" /><Relationship Type="http://schemas.openxmlformats.org/officeDocument/2006/relationships/tableStyles" Target="/ppt/tableStyles.xml" Id="R2d8c868bfbde4782" /><Relationship Type="http://schemas.openxmlformats.org/officeDocument/2006/relationships/slide" Target="/ppt/slides/slide1.xml" Id="Raacaaf852a43498e" /><Relationship Type="http://schemas.openxmlformats.org/officeDocument/2006/relationships/slide" Target="/ppt/slides/slide2.xml" Id="R0f3234d9a0a14431" /><Relationship Type="http://schemas.openxmlformats.org/officeDocument/2006/relationships/slide" Target="/ppt/slides/slide3.xml" Id="R7b72b07fb2794582" /><Relationship Type="http://schemas.openxmlformats.org/officeDocument/2006/relationships/slide" Target="/ppt/slides/slide4.xml" Id="Rc385ef95df0d4bcf" /><Relationship Type="http://schemas.openxmlformats.org/officeDocument/2006/relationships/slide" Target="/ppt/slides/slide5.xml" Id="Rf073aedf736241f4" /><Relationship Type="http://schemas.openxmlformats.org/officeDocument/2006/relationships/slide" Target="/ppt/slides/slide6.xml" Id="R0077ebae5b554176" /><Relationship Type="http://schemas.openxmlformats.org/officeDocument/2006/relationships/slide" Target="/ppt/slides/slide7.xml" Id="R203f016a658a4719" /><Relationship Type="http://schemas.openxmlformats.org/officeDocument/2006/relationships/slide" Target="/ppt/slides/slide8.xml" Id="R2c67493541f04eba" /><Relationship Type="http://schemas.openxmlformats.org/officeDocument/2006/relationships/slide" Target="/ppt/slides/slide9.xml" Id="R0e7bd723ae0b4b39" /><Relationship Type="http://schemas.openxmlformats.org/officeDocument/2006/relationships/slide" Target="/ppt/slides/slide10.xml" Id="R656a1850bdf9434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11ee653f5443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6e8ea640f64491" /><Relationship Type="http://schemas.openxmlformats.org/officeDocument/2006/relationships/notesMaster" Target="/ppt/notesMasters/notesMaster1.xml" Id="R51c3ee3c9d244b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a7b95bd152b2442c" /><Relationship Type="http://schemas.openxmlformats.org/officeDocument/2006/relationships/notesMaster" Target="/ppt/notesMasters/notesMaster1.xml" Id="Rd0e2a128b58b45ae"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c26179646d43f7" /><Relationship Type="http://schemas.openxmlformats.org/officeDocument/2006/relationships/notesMaster" Target="/ppt/notesMasters/notesMaster1.xml" Id="R45178a4d8b454e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137c8692d4fd4f52" /><Relationship Type="http://schemas.openxmlformats.org/officeDocument/2006/relationships/notesMaster" Target="/ppt/notesMasters/notesMaster1.xml" Id="R79c944babd744d9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2bfa4ad6dc49a5" /><Relationship Type="http://schemas.openxmlformats.org/officeDocument/2006/relationships/notesMaster" Target="/ppt/notesMasters/notesMaster1.xml" Id="Rdce6742ea5814f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8c8c50120047aa" /><Relationship Type="http://schemas.openxmlformats.org/officeDocument/2006/relationships/notesMaster" Target="/ppt/notesMasters/notesMaster1.xml" Id="Ra9c70fb898fd41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4ee76f64bc4f83" /><Relationship Type="http://schemas.openxmlformats.org/officeDocument/2006/relationships/notesMaster" Target="/ppt/notesMasters/notesMaster1.xml" Id="Rd94429dcc7d046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d366deebed442b" /><Relationship Type="http://schemas.openxmlformats.org/officeDocument/2006/relationships/notesMaster" Target="/ppt/notesMasters/notesMaster1.xml" Id="R093c3e8ec9b941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052b13fec749467d" /><Relationship Type="http://schemas.openxmlformats.org/officeDocument/2006/relationships/notesMaster" Target="/ppt/notesMasters/notesMaster1.xml" Id="R3a90832ac7ac40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1b9a7f9e4547af" /><Relationship Type="http://schemas.openxmlformats.org/officeDocument/2006/relationships/notesMaster" Target="/ppt/notesMasters/notesMaster1.xml" Id="R2a4348f0483e47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0–2 dakika. Amacı açıklayın: ortak bir karar konuşmasında gerekçenin duyulması. Gerçek sınıf anlaşmazlığı yerine kurgusal durum kullanılacak. Konuşmak istemeyen öğrenci yazılı öneri sunabilir veya gözlemci olabilir. Kimse kişisel yaşantısını anlatmak zorunda değil.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dakika. Olayı okuyun. İlk soruyu sorun: Karar vermeden önce hangi görüş eksik? Hızlı oylama yapmayın.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5–8 dakika. Cümlelerin neye alan açtığını konuşun. İlk cümleyi söyleyen kişinin korktuğu veya çekingen olduğu sonucuna varmayın. Sessizlik bazen düşünme, katılma veya paylaşmak istememe olabilir. Son cümlede hem görüş hem konuşmaya katılma isteği duyuluyor. CCI tanımı: kendi görüşünü açık ifade ederken başkasına saygı. Kaynak: https://www.cci.health.wa.gov.au/en/Resources/Looking-After-Yourself/Assertiveness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8–11 dakika. Öğrencilerden cümleyi kendi sözleriyle değiştirmelerini isteyin. Uzun veya etkileyici konuşmayı ölçüt yapmayın. Önerinin anlaşılır olması ve gerekçenin duyulması yeterli.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11–14 dakika. Bir gönüllü cümleyi okusun, diğeri yanlış anlaşılan yeri düzeltsin. Öğrencinin karşı görüşe katılması zorunlu değil. Yazılı not veya öğretmenin okuması eşdeğer katılım seçeneğidir.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14–19 dakika. Gruplar kurgusal afiş kararını konuşsun. 3 dakika ilk deneme, 2 dakika rol değişimi. Gözlemci oyunculuğu veya öğrencinin kişiliğini puanlamaz. Bir öneri ve gerekçe duyuldu mu? Karşı görüşe sıra geldi mi? Bu davranışları kaydeder.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19–22 dakika. Ortak karar için gerçek bilgi eksikse erteleme seçeneğini gösterin. Öğrenciler afişin okunabilirliği ve eldeki malzemeyle hazırlanması gibi iki ölçüt seçsin. Öğrenciler ölçütlerini söyledikten sonra hangi bilginin eksik kaldığını belirlesin.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22–25 dakika. Görüşünü söylemek her zaman kendi önerisinin seçilmesi anlamına gelmez. Olağan anlaşmazlık ile tehdit/dışlama ayrımını koruyun. Güvenlik hakkı veya okul kuralları oylamaya açılmaz. Böyle bir bildirim olursa sınıf tartışması yerine ayrı güvenli görüşme ve okulun koruma süreci izlenir.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25–28 dakika. Her öğrenci dört satırdan istediğini tamamlasın. Akranına göstermesi zorunlu değil. Kapanışta 28–30 dakika içinde iki gönüllüden birer örnek alın. Bir sonraki gerçek grup çalışmasında gerekçelerin duyulup duyulmadığına bakın.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Resmî hedef duyurusu konu seçimini doğrular, bu sunumun etkililiğini kanıtlamaz. CCI kaynağı yalnız kavramsal tanım için kullanılmıştır; klinik öz yardım programı sınıfa taşınmamıştır. Kaynaklar: https://manisa.meb.gov.tr/www/2026-2027-egitim-ogretim-yili-rehberlik-ve-psikolojik-danisma-hizmetleri-yerel-hedefler/icerik/7333/</a:t>
            </a:r>
          </a:p>
          <a:p xmlns:a="http://schemas.openxmlformats.org/drawingml/2006/main">
            <a:r>
              <a:t>https://www.cci.health.wa.gov.au/en/Resources/Looking-After-Yourself/Assertiveness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09eabb632c43a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5a6f3a33d64a4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93d91f8099b448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3f3c0055b704e7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46f0bbe6cda477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2afa0f66c7349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CF0BDD-6E2A-4FEA-BB22-62409C15D4D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4C26DF2-CB54-4DDE-B08A-DAB91A7385F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BC9CC18-DDF4-4D2F-BF7F-E2A98F1833C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5E36E1-5F37-4258-81B2-261E037E5C3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78EC478-E633-48FA-A1C9-87164042ED5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BBC45F7-3DD4-4591-BDD8-E02E832CED5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D512F2-392A-4D72-8091-7095392D3D9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E90A2F8-4A56-40A9-BB7F-92156D3ABD2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BE2BAB-268E-41A1-A03D-5636A750306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2667C0-776A-4750-B49E-F8D923ABB8D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cdacce7b7b442b" /><Relationship Type="http://schemas.openxmlformats.org/officeDocument/2006/relationships/slideLayout" Target="/ppt/slideLayouts/slideLayout1.xml" Id="R4802e10dbc8a4e3c" /><Relationship Type="http://schemas.openxmlformats.org/officeDocument/2006/relationships/slideLayout" Target="/ppt/slideLayouts/slideLayout2.xml" Id="R690f620520eb4f1a" /><Relationship Type="http://schemas.openxmlformats.org/officeDocument/2006/relationships/slideLayout" Target="/ppt/slideLayouts/slideLayout3.xml" Id="R5195ba75867e440e" /><Relationship Type="http://schemas.openxmlformats.org/officeDocument/2006/relationships/slideLayout" Target="/ppt/slideLayouts/slideLayout4.xml" Id="Rc715a24764b746b0" /><Relationship Type="http://schemas.openxmlformats.org/officeDocument/2006/relationships/slideLayout" Target="/ppt/slideLayouts/slideLayout5.xml" Id="Red94ca4af2134b1d" /><Relationship Type="http://schemas.openxmlformats.org/officeDocument/2006/relationships/slideLayout" Target="/ppt/slideLayouts/slideLayout6.xml" Id="R037d7c86966f49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802e10dbc8a4e3c"/>
    <p:sldLayoutId xmlns:r="http://schemas.openxmlformats.org/officeDocument/2006/relationships" id="2147483650" r:id="R690f620520eb4f1a"/>
    <p:sldLayoutId xmlns:r="http://schemas.openxmlformats.org/officeDocument/2006/relationships" id="2147483651" r:id="R5195ba75867e440e"/>
    <p:sldLayoutId xmlns:r="http://schemas.openxmlformats.org/officeDocument/2006/relationships" id="2147483652" r:id="Rc715a24764b746b0"/>
    <p:sldLayoutId xmlns:r="http://schemas.openxmlformats.org/officeDocument/2006/relationships" id="2147483653" r:id="Red94ca4af2134b1d"/>
    <p:sldLayoutId xmlns:r="http://schemas.openxmlformats.org/officeDocument/2006/relationships" id="2147483654" r:id="R037d7c86966f49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5b099c242764423" /><Relationship Type="http://schemas.openxmlformats.org/officeDocument/2006/relationships/image" Target="/ppt/media/image.bin" Id="R0bcae437af5e4539" /><Relationship Type="http://schemas.openxmlformats.org/officeDocument/2006/relationships/notesSlide" Target="/ppt/notesSlides/notesSlide1.xml" Id="R85faa70dcfbd48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cc05db1f35549fc" /><Relationship Type="http://schemas.openxmlformats.org/officeDocument/2006/relationships/notesSlide" Target="/ppt/notesSlides/notesSlide2.xml" Id="R9ba5bd519da940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013edd1f1db411c" /><Relationship Type="http://schemas.openxmlformats.org/officeDocument/2006/relationships/notesSlide" Target="/ppt/notesSlides/notesSlide3.xml" Id="R7e55453948424c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37315aa2d6b4522" /><Relationship Type="http://schemas.openxmlformats.org/officeDocument/2006/relationships/notesSlide" Target="/ppt/notesSlides/notesSlide4.xml" Id="R70f3c0b9fcf5470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152ee380d1149c7" /><Relationship Type="http://schemas.openxmlformats.org/officeDocument/2006/relationships/notesSlide" Target="/ppt/notesSlides/notesSlide5.xml" Id="R363318bdeb7144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eb97da142b346c1" /><Relationship Type="http://schemas.openxmlformats.org/officeDocument/2006/relationships/notesSlide" Target="/ppt/notesSlides/notesSlide6.xml" Id="Rfc53d04a060b44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8b15fba208c420d" /><Relationship Type="http://schemas.openxmlformats.org/officeDocument/2006/relationships/notesSlide" Target="/ppt/notesSlides/notesSlide7.xml" Id="Rf840ee0c4de44f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1279b8ce8a04ed4" /><Relationship Type="http://schemas.openxmlformats.org/officeDocument/2006/relationships/notesSlide" Target="/ppt/notesSlides/notesSlide8.xml" Id="R64e21b2d846a41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441c85f3d2e43a2" /><Relationship Type="http://schemas.openxmlformats.org/officeDocument/2006/relationships/notesSlide" Target="/ppt/notesSlides/notesSlide9.xml" Id="R6212d6b288e341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a09f2318d11458c" /><Relationship Type="http://schemas.openxmlformats.org/officeDocument/2006/relationships/notesSlide" Target="/ppt/notesSlides/notesSlide10.xml" Id="Re897182570d2472a" /></Relationships>
</file>

<file path=ppt/slides/slide1.xml><?xml version="1.0" encoding="utf-8"?>
<p:sld xmlns:p="http://schemas.openxmlformats.org/presentationml/2006/main">
  <p:cSld>
    <p:bg>
      <p:bgPr>
        <a:solidFill xmlns:a="http://schemas.openxmlformats.org/drawingml/2006/main">
          <a:srgbClr val="246B68"/>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9072BD36-2403-41A4-887C-289136ED03D7}"/>
              </a:ext>
            </a:extLst>
          </p:cNvPr>
          <p:cNvSpPr>
            <a:spLocks xmlns:a="http://schemas.openxmlformats.org/drawingml/2006/main" noGrp="1"/>
          </p:cNvSpPr>
          <p:nvPr/>
        </p:nvSpPr>
        <p:spPr>
          <a:xfrm xmlns:a="http://schemas.openxmlformats.org/drawingml/2006/main">
            <a:off x="666750" y="666750"/>
            <a:ext cx="5810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4500" b="1">
                <a:solidFill>
                  <a:srgbClr val="FFFFFF"/>
                </a:solidFill>
                <a:latin typeface="Arial"/>
                <a:ea typeface="Arial"/>
                <a:cs typeface="Arial"/>
              </a:defRPr>
            </a:defPPr>
            <a:lvl1pPr>
              <a:defRPr sz="4500" b="1">
                <a:solidFill>
                  <a:srgbClr val="FFFFFF"/>
                </a:solidFill>
                <a:latin typeface="Arial"/>
                <a:ea typeface="Arial"/>
                <a:cs typeface="Arial"/>
              </a:defRPr>
            </a:lvl1pPr>
            <a:lvl2pPr>
              <a:defRPr sz="4500" b="1">
                <a:solidFill>
                  <a:srgbClr val="FFFFFF"/>
                </a:solidFill>
                <a:latin typeface="Arial"/>
                <a:ea typeface="Arial"/>
                <a:cs typeface="Arial"/>
              </a:defRPr>
            </a:lvl2pPr>
            <a:lvl3pPr>
              <a:defRPr sz="4500" b="1">
                <a:solidFill>
                  <a:srgbClr val="FFFFFF"/>
                </a:solidFill>
                <a:latin typeface="Arial"/>
                <a:ea typeface="Arial"/>
                <a:cs typeface="Arial"/>
              </a:defRPr>
            </a:lvl3pPr>
            <a:lvl4pPr>
              <a:defRPr sz="4500" b="1">
                <a:solidFill>
                  <a:srgbClr val="FFFFFF"/>
                </a:solidFill>
                <a:latin typeface="Arial"/>
                <a:ea typeface="Arial"/>
                <a:cs typeface="Arial"/>
              </a:defRPr>
            </a:lvl4pPr>
            <a:lvl5pPr>
              <a:defRPr sz="4500" b="1">
                <a:solidFill>
                  <a:srgbClr val="FFFFFF"/>
                </a:solidFill>
                <a:latin typeface="Arial"/>
                <a:ea typeface="Arial"/>
                <a:cs typeface="Arial"/>
              </a:defRPr>
            </a:lvl5pPr>
            <a:lvl6pPr>
              <a:defRPr sz="4500" b="1">
                <a:solidFill>
                  <a:srgbClr val="FFFFFF"/>
                </a:solidFill>
                <a:latin typeface="Arial"/>
                <a:ea typeface="Arial"/>
                <a:cs typeface="Arial"/>
              </a:defRPr>
            </a:lvl6pPr>
            <a:lvl7pPr>
              <a:defRPr sz="4500" b="1">
                <a:solidFill>
                  <a:srgbClr val="FFFFFF"/>
                </a:solidFill>
                <a:latin typeface="Arial"/>
                <a:ea typeface="Arial"/>
                <a:cs typeface="Arial"/>
              </a:defRPr>
            </a:lvl7pPr>
            <a:lvl8pPr>
              <a:defRPr sz="4500" b="1">
                <a:solidFill>
                  <a:srgbClr val="FFFFFF"/>
                </a:solidFill>
                <a:latin typeface="Arial"/>
                <a:ea typeface="Arial"/>
                <a:cs typeface="Arial"/>
              </a:defRPr>
            </a:lvl8pPr>
            <a:lvl9pPr>
              <a:defRPr sz="4500" b="1">
                <a:solidFill>
                  <a:srgbClr val="FFFFFF"/>
                </a:solidFill>
                <a:latin typeface="Arial"/>
                <a:ea typeface="Arial"/>
                <a:cs typeface="Arial"/>
              </a:defRPr>
            </a:lvl9pPr>
          </a:lstStyle>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Grup kararına katılmak</a:t>
            </a:r>
          </a:p>
        </p:txBody>
      </p:sp>
      <p:sp>
        <p:nvSpPr>
          <p:cNvPr id="2" name="subtitle">
            <a:extLst xmlns:a="http://schemas.openxmlformats.org/drawingml/2006/main">
              <a:ext uri="{FF2B5EF4-FFF2-40B4-BE49-F238E27FC236}">
                <a16:creationId xmlns:a16="http://schemas.microsoft.com/office/drawing/2014/main" id="{6A022D21-1FD7-4064-A2C4-5551F8285919}"/>
              </a:ext>
            </a:extLst>
          </p:cNvPr>
          <p:cNvSpPr>
            <a:spLocks xmlns:a="http://schemas.openxmlformats.org/drawingml/2006/main" noGrp="1"/>
          </p:cNvSpPr>
          <p:nvPr/>
        </p:nvSpPr>
        <p:spPr>
          <a:xfrm xmlns:a="http://schemas.openxmlformats.org/drawingml/2006/main">
            <a:off x="666750" y="2505075"/>
            <a:ext cx="4667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0">
                <a:solidFill>
                  <a:srgbClr val="FFFFFF"/>
                </a:solidFill>
                <a:latin typeface="Arial"/>
                <a:ea typeface="Arial"/>
                <a:cs typeface="Arial"/>
              </a:defRPr>
            </a:defPPr>
            <a:lvl1pPr>
              <a:defRPr sz="2400" b="0">
                <a:solidFill>
                  <a:srgbClr val="FFFFFF"/>
                </a:solidFill>
                <a:latin typeface="Arial"/>
                <a:ea typeface="Arial"/>
                <a:cs typeface="Arial"/>
              </a:defRPr>
            </a:lvl1pPr>
            <a:lvl2pPr>
              <a:defRPr sz="2400" b="0">
                <a:solidFill>
                  <a:srgbClr val="FFFFFF"/>
                </a:solidFill>
                <a:latin typeface="Arial"/>
                <a:ea typeface="Arial"/>
                <a:cs typeface="Arial"/>
              </a:defRPr>
            </a:lvl2pPr>
            <a:lvl3pPr>
              <a:defRPr sz="2400" b="0">
                <a:solidFill>
                  <a:srgbClr val="FFFFFF"/>
                </a:solidFill>
                <a:latin typeface="Arial"/>
                <a:ea typeface="Arial"/>
                <a:cs typeface="Arial"/>
              </a:defRPr>
            </a:lvl3pPr>
            <a:lvl4pPr>
              <a:defRPr sz="2400" b="0">
                <a:solidFill>
                  <a:srgbClr val="FFFFFF"/>
                </a:solidFill>
                <a:latin typeface="Arial"/>
                <a:ea typeface="Arial"/>
                <a:cs typeface="Arial"/>
              </a:defRPr>
            </a:lvl4pPr>
            <a:lvl5pPr>
              <a:defRPr sz="2400" b="0">
                <a:solidFill>
                  <a:srgbClr val="FFFFFF"/>
                </a:solidFill>
                <a:latin typeface="Arial"/>
                <a:ea typeface="Arial"/>
                <a:cs typeface="Arial"/>
              </a:defRPr>
            </a:lvl5pPr>
            <a:lvl6pPr>
              <a:defRPr sz="2400" b="0">
                <a:solidFill>
                  <a:srgbClr val="FFFFFF"/>
                </a:solidFill>
                <a:latin typeface="Arial"/>
                <a:ea typeface="Arial"/>
                <a:cs typeface="Arial"/>
              </a:defRPr>
            </a:lvl6pPr>
            <a:lvl7pPr>
              <a:defRPr sz="2400" b="0">
                <a:solidFill>
                  <a:srgbClr val="FFFFFF"/>
                </a:solidFill>
                <a:latin typeface="Arial"/>
                <a:ea typeface="Arial"/>
                <a:cs typeface="Arial"/>
              </a:defRPr>
            </a:lvl7pPr>
            <a:lvl8pPr>
              <a:defRPr sz="2400" b="0">
                <a:solidFill>
                  <a:srgbClr val="FFFFFF"/>
                </a:solidFill>
                <a:latin typeface="Arial"/>
                <a:ea typeface="Arial"/>
                <a:cs typeface="Arial"/>
              </a:defRPr>
            </a:lvl8pPr>
            <a:lvl9pPr>
              <a:defRPr sz="2400" b="0">
                <a:solidFill>
                  <a:srgbClr val="FFFFFF"/>
                </a:solidFill>
                <a:latin typeface="Arial"/>
                <a:ea typeface="Arial"/>
                <a:cs typeface="Arial"/>
              </a:defRPr>
            </a:lvl9pPr>
          </a:lstStyle>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Fikrini söylemek ve karşı görüşü dinlemek</a:t>
            </a:r>
            <a:br>
              <a:rPr sz="2400" b="0">
                <a:solidFill>
                  <a:srgbClr val="FFFFFF"/>
                </a:solidFill>
                <a:latin typeface="Arial"/>
                <a:ea typeface="Arial"/>
                <a:cs typeface="Arial"/>
              </a:rPr>
            </a:br>
            <a:r>
              <a:rPr sz="2400" b="0">
                <a:solidFill>
                  <a:srgbClr val="FFFFFF"/>
                </a:solidFill>
                <a:latin typeface="Arial"/>
                <a:ea typeface="Arial"/>
                <a:cs typeface="Arial"/>
              </a:rPr>
              <a:t>Lise sınıf çalışması</a:t>
            </a:r>
          </a:p>
        </p:txBody>
      </p:sp>
      <p:pic>
        <p:nvPicPr>
          <p:cNvPr id="3" name="">
            <a:extLst xmlns:a="http://schemas.openxmlformats.org/drawingml/2006/main">
              <a:ext uri="{FF2B5EF4-FFF2-40B4-BE49-F238E27FC236}">
                <a16:creationId xmlns:a16="http://schemas.microsoft.com/office/drawing/2014/main" id="{7056ED55-6061-4198-ACFD-7BCE99796A86}"/>
              </a:ext>
            </a:extLst>
          </p:cNvPr>
          <p:cNvPicPr>
            <a:picLocks xmlns:a="http://schemas.openxmlformats.org/drawingml/2006/main" noChangeAspect="1"/>
          </p:cNvPicPr>
          <p:nvPr/>
        </p:nvPicPr>
        <p:blipFill>
          <a:blip xmlns:r="http://schemas.openxmlformats.org/officeDocument/2006/relationships" xmlns:a="http://schemas.openxmlformats.org/drawingml/2006/main" r:embed="R0bcae437af5e4539"/>
          <a:srcRect xmlns:a="http://schemas.openxmlformats.org/drawingml/2006/main" l="7790" t="0" r="7790" b="0"/>
          <a:stretch xmlns:a="http://schemas.openxmlformats.org/drawingml/2006/main">
            <a:fillRect l="0" t="0" r="0" b="0"/>
          </a:stretch>
        </p:blipFill>
        <p:spPr>
          <a:xfrm xmlns:a="http://schemas.openxmlformats.org/drawingml/2006/main">
            <a:off x="6096000" y="1952625"/>
            <a:ext cx="5429250" cy="3619500"/>
          </a:xfrm>
          <a:prstGeom xmlns:a="http://schemas.openxmlformats.org/drawingml/2006/main" prst="rect">
            <a:avLst/>
          </a:prstGeom>
        </p:spPr>
      </p:pic>
      <p:sp>
        <p:nvSpPr>
          <p:cNvPr id="4" name="footer">
            <a:extLst xmlns:a="http://schemas.openxmlformats.org/drawingml/2006/main">
              <a:ext uri="{FF2B5EF4-FFF2-40B4-BE49-F238E27FC236}">
                <a16:creationId xmlns:a16="http://schemas.microsoft.com/office/drawing/2014/main" id="{9B3C9A18-4205-42A3-8B39-D1325D11507A}"/>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FFFFFF"/>
                </a:solidFill>
                <a:latin typeface="Arial"/>
                <a:ea typeface="Arial"/>
                <a:cs typeface="Arial"/>
              </a:defRPr>
            </a:defPPr>
            <a:lvl1pPr>
              <a:defRPr sz="1200" b="0">
                <a:solidFill>
                  <a:srgbClr val="FFFFFF"/>
                </a:solidFill>
                <a:latin typeface="Arial"/>
                <a:ea typeface="Arial"/>
                <a:cs typeface="Arial"/>
              </a:defRPr>
            </a:lvl1pPr>
            <a:lvl2pPr>
              <a:defRPr sz="1200" b="0">
                <a:solidFill>
                  <a:srgbClr val="FFFFFF"/>
                </a:solidFill>
                <a:latin typeface="Arial"/>
                <a:ea typeface="Arial"/>
                <a:cs typeface="Arial"/>
              </a:defRPr>
            </a:lvl2pPr>
            <a:lvl3pPr>
              <a:defRPr sz="1200" b="0">
                <a:solidFill>
                  <a:srgbClr val="FFFFFF"/>
                </a:solidFill>
                <a:latin typeface="Arial"/>
                <a:ea typeface="Arial"/>
                <a:cs typeface="Arial"/>
              </a:defRPr>
            </a:lvl3pPr>
            <a:lvl4pPr>
              <a:defRPr sz="1200" b="0">
                <a:solidFill>
                  <a:srgbClr val="FFFFFF"/>
                </a:solidFill>
                <a:latin typeface="Arial"/>
                <a:ea typeface="Arial"/>
                <a:cs typeface="Arial"/>
              </a:defRPr>
            </a:lvl4pPr>
            <a:lvl5pPr>
              <a:defRPr sz="1200" b="0">
                <a:solidFill>
                  <a:srgbClr val="FFFFFF"/>
                </a:solidFill>
                <a:latin typeface="Arial"/>
                <a:ea typeface="Arial"/>
                <a:cs typeface="Arial"/>
              </a:defRPr>
            </a:lvl5pPr>
            <a:lvl6pPr>
              <a:defRPr sz="1200" b="0">
                <a:solidFill>
                  <a:srgbClr val="FFFFFF"/>
                </a:solidFill>
                <a:latin typeface="Arial"/>
                <a:ea typeface="Arial"/>
                <a:cs typeface="Arial"/>
              </a:defRPr>
            </a:lvl6pPr>
            <a:lvl7pPr>
              <a:defRPr sz="1200" b="0">
                <a:solidFill>
                  <a:srgbClr val="FFFFFF"/>
                </a:solidFill>
                <a:latin typeface="Arial"/>
                <a:ea typeface="Arial"/>
                <a:cs typeface="Arial"/>
              </a:defRPr>
            </a:lvl7pPr>
            <a:lvl8pPr>
              <a:defRPr sz="1200" b="0">
                <a:solidFill>
                  <a:srgbClr val="FFFFFF"/>
                </a:solidFill>
                <a:latin typeface="Arial"/>
                <a:ea typeface="Arial"/>
                <a:cs typeface="Arial"/>
              </a:defRPr>
            </a:lvl8pPr>
            <a:lvl9pPr>
              <a:defRPr sz="1200" b="0">
                <a:solidFill>
                  <a:srgbClr val="FFFFFF"/>
                </a:solidFill>
                <a:latin typeface="Arial"/>
                <a:ea typeface="Arial"/>
                <a:cs typeface="Arial"/>
              </a:defRPr>
            </a:lvl9pPr>
          </a:lstStyle>
          <a:p xmlns:a="http://schemas.openxmlformats.org/drawingml/2006/main">
            <a:pPr>
              <a:defRPr sz="1200" b="0">
                <a:solidFill>
                  <a:srgbClr val="FFFFFF"/>
                </a:solidFill>
                <a:latin typeface="Arial"/>
                <a:ea typeface="Arial"/>
                <a:cs typeface="Arial"/>
              </a:defRPr>
            </a:pPr>
            <a:r>
              <a:rPr sz="1200" b="0">
                <a:solidFill>
                  <a:srgbClr val="FFFFFF"/>
                </a:solidFill>
                <a:latin typeface="Arial"/>
                <a:ea typeface="Arial"/>
                <a:cs typeface="Arial"/>
              </a:rPr>
              <a:t>Blog PDR  /  1</a:t>
            </a:r>
          </a:p>
        </p:txBody>
      </p:sp>
    </p:spTree>
    <p:extLst>
      <p:ext uri="{BB962C8B-B14F-4D97-AF65-F5344CB8AC3E}">
        <p14:creationId xmlns:p14="http://schemas.microsoft.com/office/powerpoint/2010/main" val="562397433"/>
      </p:ext>
    </p:extLst>
  </p:cSld>
</p:sld>
</file>

<file path=ppt/slides/slide2.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9BD5D597-3CB9-46B4-9EBA-D3191560F5DF}"/>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Bir kulüp afişi</a:t>
            </a:r>
          </a:p>
        </p:txBody>
      </p:sp>
      <p:sp>
        <p:nvSpPr>
          <p:cNvPr id="2" name="body-0">
            <a:extLst xmlns:a="http://schemas.openxmlformats.org/drawingml/2006/main">
              <a:ext uri="{FF2B5EF4-FFF2-40B4-BE49-F238E27FC236}">
                <a16:creationId xmlns:a16="http://schemas.microsoft.com/office/drawing/2014/main" id="{B6F62314-A5C7-4C55-A55C-A3C6C986303C}"/>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Dört öğrenci okul kulübü için afiş hazırlıyor.</a:t>
            </a:r>
          </a:p>
        </p:txBody>
      </p:sp>
      <p:sp>
        <p:nvSpPr>
          <p:cNvPr id="3" name="body-1">
            <a:extLst xmlns:a="http://schemas.openxmlformats.org/drawingml/2006/main">
              <a:ext uri="{FF2B5EF4-FFF2-40B4-BE49-F238E27FC236}">
                <a16:creationId xmlns:a16="http://schemas.microsoft.com/office/drawing/2014/main" id="{AAFDA498-19E1-4851-A544-6E4D00E7A2D3}"/>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İkisi fotoğraf, biri çizim istiyor.</a:t>
            </a:r>
          </a:p>
        </p:txBody>
      </p:sp>
      <p:sp>
        <p:nvSpPr>
          <p:cNvPr id="4" name="body-2">
            <a:extLst xmlns:a="http://schemas.openxmlformats.org/drawingml/2006/main">
              <a:ext uri="{FF2B5EF4-FFF2-40B4-BE49-F238E27FC236}">
                <a16:creationId xmlns:a16="http://schemas.microsoft.com/office/drawing/2014/main" id="{2B29F143-848E-41EA-BABF-54C74A3160BF}"/>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Son öğrenci henüz konuşmadı.</a:t>
            </a:r>
          </a:p>
        </p:txBody>
      </p:sp>
      <p:sp>
        <p:nvSpPr>
          <p:cNvPr id="5" name="body-3">
            <a:extLst xmlns:a="http://schemas.openxmlformats.org/drawingml/2006/main">
              <a:ext uri="{FF2B5EF4-FFF2-40B4-BE49-F238E27FC236}">
                <a16:creationId xmlns:a16="http://schemas.microsoft.com/office/drawing/2014/main" id="{3A98C600-16BA-4FD8-A85D-C265F94BD729}"/>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Karar neye göre verilecek?</a:t>
            </a:r>
          </a:p>
        </p:txBody>
      </p:sp>
      <p:sp>
        <p:nvSpPr>
          <p:cNvPr id="6" name="footer">
            <a:extLst xmlns:a="http://schemas.openxmlformats.org/drawingml/2006/main">
              <a:ext uri="{FF2B5EF4-FFF2-40B4-BE49-F238E27FC236}">
                <a16:creationId xmlns:a16="http://schemas.microsoft.com/office/drawing/2014/main" id="{4DEA90FD-443F-452E-A4C6-9DB2D8BD7B88}"/>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2</a:t>
            </a:r>
          </a:p>
        </p:txBody>
      </p:sp>
    </p:spTree>
    <p:extLst>
      <p:ext uri="{BB962C8B-B14F-4D97-AF65-F5344CB8AC3E}">
        <p14:creationId xmlns:p14="http://schemas.microsoft.com/office/powerpoint/2010/main" val="2040185"/>
      </p:ext>
    </p:extLst>
  </p:cSld>
</p:sld>
</file>

<file path=ppt/slides/slide3.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ADA14D18-DC34-4462-922A-34186699779E}"/>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Üç farklı cümle</a:t>
            </a:r>
          </a:p>
        </p:txBody>
      </p:sp>
      <p:sp>
        <p:nvSpPr>
          <p:cNvPr id="2" name="body-0">
            <a:extLst xmlns:a="http://schemas.openxmlformats.org/drawingml/2006/main">
              <a:ext uri="{FF2B5EF4-FFF2-40B4-BE49-F238E27FC236}">
                <a16:creationId xmlns:a16="http://schemas.microsoft.com/office/drawing/2014/main" id="{3A103B5B-6E3B-40FF-9700-0A1D5644998C}"/>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“Siz nasıl isterseniz…”</a:t>
            </a:r>
          </a:p>
        </p:txBody>
      </p:sp>
      <p:sp>
        <p:nvSpPr>
          <p:cNvPr id="3" name="body-1">
            <a:extLst xmlns:a="http://schemas.openxmlformats.org/drawingml/2006/main">
              <a:ext uri="{FF2B5EF4-FFF2-40B4-BE49-F238E27FC236}">
                <a16:creationId xmlns:a16="http://schemas.microsoft.com/office/drawing/2014/main" id="{ADBD294E-54DE-4123-B717-35CD963AB29B}"/>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“Benim dediğim olacak.”</a:t>
            </a:r>
          </a:p>
        </p:txBody>
      </p:sp>
      <p:sp>
        <p:nvSpPr>
          <p:cNvPr id="4" name="body-2">
            <a:extLst xmlns:a="http://schemas.openxmlformats.org/drawingml/2006/main">
              <a:ext uri="{FF2B5EF4-FFF2-40B4-BE49-F238E27FC236}">
                <a16:creationId xmlns:a16="http://schemas.microsoft.com/office/drawing/2014/main" id="{A620F4D4-211C-487B-8901-C9D688180B31}"/>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“Çizim öneriyorum. Gerekçemi anlatabilir miyim?”</a:t>
            </a:r>
          </a:p>
        </p:txBody>
      </p:sp>
      <p:sp>
        <p:nvSpPr>
          <p:cNvPr id="5" name="footer">
            <a:extLst xmlns:a="http://schemas.openxmlformats.org/drawingml/2006/main">
              <a:ext uri="{FF2B5EF4-FFF2-40B4-BE49-F238E27FC236}">
                <a16:creationId xmlns:a16="http://schemas.microsoft.com/office/drawing/2014/main" id="{BDCDD7DA-3653-459A-8FE4-D89CCF892AFD}"/>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3</a:t>
            </a:r>
          </a:p>
        </p:txBody>
      </p:sp>
    </p:spTree>
    <p:extLst>
      <p:ext uri="{BB962C8B-B14F-4D97-AF65-F5344CB8AC3E}">
        <p14:creationId xmlns:p14="http://schemas.microsoft.com/office/powerpoint/2010/main" val="216320090"/>
      </p:ext>
    </p:extLst>
  </p:cSld>
</p:sld>
</file>

<file path=ppt/slides/slide4.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E4D914C7-9F38-4A0C-AFEB-DA328F934556}"/>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Görüşün gerekçesi</a:t>
            </a:r>
          </a:p>
        </p:txBody>
      </p:sp>
      <p:sp>
        <p:nvSpPr>
          <p:cNvPr id="2" name="body-0">
            <a:extLst xmlns:a="http://schemas.openxmlformats.org/drawingml/2006/main">
              <a:ext uri="{FF2B5EF4-FFF2-40B4-BE49-F238E27FC236}">
                <a16:creationId xmlns:a16="http://schemas.microsoft.com/office/drawing/2014/main" id="{D9AB350F-9ECA-4F3E-A303-C335396D5E97}"/>
              </a:ext>
            </a:extLst>
          </p:cNvPr>
          <p:cNvSpPr>
            <a:spLocks xmlns:a="http://schemas.openxmlformats.org/drawingml/2006/main" noGrp="1"/>
          </p:cNvSpPr>
          <p:nvPr/>
        </p:nvSpPr>
        <p:spPr>
          <a:xfrm xmlns:a="http://schemas.openxmlformats.org/drawingml/2006/main">
            <a:off x="685800" y="2066925"/>
            <a:ext cx="10715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“Çizim öneriyorum. Herkesin katkısını aynı afişte gösterebiliriz.”</a:t>
            </a:r>
          </a:p>
        </p:txBody>
      </p:sp>
      <p:sp>
        <p:nvSpPr>
          <p:cNvPr id="3" name="body-1">
            <a:extLst xmlns:a="http://schemas.openxmlformats.org/drawingml/2006/main">
              <a:ext uri="{FF2B5EF4-FFF2-40B4-BE49-F238E27FC236}">
                <a16:creationId xmlns:a16="http://schemas.microsoft.com/office/drawing/2014/main" id="{B786D2F6-C4A4-4544-A905-4B2A2178A4DE}"/>
              </a:ext>
            </a:extLst>
          </p:cNvPr>
          <p:cNvSpPr>
            <a:spLocks xmlns:a="http://schemas.openxmlformats.org/drawingml/2006/main" noGrp="1"/>
          </p:cNvSpPr>
          <p:nvPr/>
        </p:nvSpPr>
        <p:spPr>
          <a:xfrm xmlns:a="http://schemas.openxmlformats.org/drawingml/2006/main">
            <a:off x="685800" y="30289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Görüş: Çizim</a:t>
            </a:r>
          </a:p>
        </p:txBody>
      </p:sp>
      <p:sp>
        <p:nvSpPr>
          <p:cNvPr id="4" name="body-2">
            <a:extLst xmlns:a="http://schemas.openxmlformats.org/drawingml/2006/main">
              <a:ext uri="{FF2B5EF4-FFF2-40B4-BE49-F238E27FC236}">
                <a16:creationId xmlns:a16="http://schemas.microsoft.com/office/drawing/2014/main" id="{C8F7E075-1AFB-4C88-ABC6-D3DA332F162C}"/>
              </a:ext>
            </a:extLst>
          </p:cNvPr>
          <p:cNvSpPr>
            <a:spLocks xmlns:a="http://schemas.openxmlformats.org/drawingml/2006/main" noGrp="1"/>
          </p:cNvSpPr>
          <p:nvPr/>
        </p:nvSpPr>
        <p:spPr>
          <a:xfrm xmlns:a="http://schemas.openxmlformats.org/drawingml/2006/main">
            <a:off x="685800" y="36861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Gerekçe: Katkıları bir araya getirmek</a:t>
            </a:r>
          </a:p>
        </p:txBody>
      </p:sp>
      <p:sp>
        <p:nvSpPr>
          <p:cNvPr id="5" name="body-3">
            <a:extLst xmlns:a="http://schemas.openxmlformats.org/drawingml/2006/main">
              <a:ext uri="{FF2B5EF4-FFF2-40B4-BE49-F238E27FC236}">
                <a16:creationId xmlns:a16="http://schemas.microsoft.com/office/drawing/2014/main" id="{48C34E04-6672-4E7C-8F09-19612C6D286C}"/>
              </a:ext>
            </a:extLst>
          </p:cNvPr>
          <p:cNvSpPr>
            <a:spLocks xmlns:a="http://schemas.openxmlformats.org/drawingml/2006/main" noGrp="1"/>
          </p:cNvSpPr>
          <p:nvPr/>
        </p:nvSpPr>
        <p:spPr>
          <a:xfrm xmlns:a="http://schemas.openxmlformats.org/drawingml/2006/main">
            <a:off x="685800" y="43434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Açık soru: Sizin öneriniz hangi ihtiyacı karşılıyor?</a:t>
            </a:r>
          </a:p>
        </p:txBody>
      </p:sp>
      <p:sp>
        <p:nvSpPr>
          <p:cNvPr id="6" name="footer">
            <a:extLst xmlns:a="http://schemas.openxmlformats.org/drawingml/2006/main">
              <a:ext uri="{FF2B5EF4-FFF2-40B4-BE49-F238E27FC236}">
                <a16:creationId xmlns:a16="http://schemas.microsoft.com/office/drawing/2014/main" id="{5F465D4A-C3A9-4EC7-A9E4-80CDB0945960}"/>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4</a:t>
            </a:r>
          </a:p>
        </p:txBody>
      </p:sp>
    </p:spTree>
    <p:extLst>
      <p:ext uri="{BB962C8B-B14F-4D97-AF65-F5344CB8AC3E}">
        <p14:creationId xmlns:p14="http://schemas.microsoft.com/office/powerpoint/2010/main" val="603938141"/>
      </p:ext>
    </p:extLst>
  </p:cSld>
</p:sld>
</file>

<file path=ppt/slides/slide5.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4B56AAE1-B203-4A4F-B951-7C66E23DCE8D}"/>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Karşı görüşü duymak</a:t>
            </a:r>
          </a:p>
        </p:txBody>
      </p:sp>
      <p:sp>
        <p:nvSpPr>
          <p:cNvPr id="2" name="body-0">
            <a:extLst xmlns:a="http://schemas.openxmlformats.org/drawingml/2006/main">
              <a:ext uri="{FF2B5EF4-FFF2-40B4-BE49-F238E27FC236}">
                <a16:creationId xmlns:a16="http://schemas.microsoft.com/office/drawing/2014/main" id="{B5B3CE1A-DD96-4EA2-86AA-2A64FAACA39A}"/>
              </a:ext>
            </a:extLst>
          </p:cNvPr>
          <p:cNvSpPr>
            <a:spLocks xmlns:a="http://schemas.openxmlformats.org/drawingml/2006/main" noGrp="1"/>
          </p:cNvSpPr>
          <p:nvPr/>
        </p:nvSpPr>
        <p:spPr>
          <a:xfrm xmlns:a="http://schemas.openxmlformats.org/drawingml/2006/main">
            <a:off x="685800" y="2066925"/>
            <a:ext cx="10715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“Fotoğrafı seçiyorsun çünkü kulübün çalışmasını göstermek istiyorsun. Doğru mu anladım?”</a:t>
            </a:r>
          </a:p>
        </p:txBody>
      </p:sp>
      <p:sp>
        <p:nvSpPr>
          <p:cNvPr id="3" name="body-1">
            <a:extLst xmlns:a="http://schemas.openxmlformats.org/drawingml/2006/main">
              <a:ext uri="{FF2B5EF4-FFF2-40B4-BE49-F238E27FC236}">
                <a16:creationId xmlns:a16="http://schemas.microsoft.com/office/drawing/2014/main" id="{DE615E05-79B4-43B7-9C7B-954988638391}"/>
              </a:ext>
            </a:extLst>
          </p:cNvPr>
          <p:cNvSpPr>
            <a:spLocks xmlns:a="http://schemas.openxmlformats.org/drawingml/2006/main" noGrp="1"/>
          </p:cNvSpPr>
          <p:nvPr/>
        </p:nvSpPr>
        <p:spPr>
          <a:xfrm xmlns:a="http://schemas.openxmlformats.org/drawingml/2006/main">
            <a:off x="685800" y="31242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Görüşü aktardıktan sonra kendi önerine dönmek mümkün.</a:t>
            </a:r>
          </a:p>
        </p:txBody>
      </p:sp>
      <p:sp>
        <p:nvSpPr>
          <p:cNvPr id="4" name="footer">
            <a:extLst xmlns:a="http://schemas.openxmlformats.org/drawingml/2006/main">
              <a:ext uri="{FF2B5EF4-FFF2-40B4-BE49-F238E27FC236}">
                <a16:creationId xmlns:a16="http://schemas.microsoft.com/office/drawing/2014/main" id="{2CE759A3-8272-48D5-99D4-186CC7B236E0}"/>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5</a:t>
            </a:r>
          </a:p>
        </p:txBody>
      </p:sp>
    </p:spTree>
    <p:extLst>
      <p:ext uri="{BB962C8B-B14F-4D97-AF65-F5344CB8AC3E}">
        <p14:creationId xmlns:p14="http://schemas.microsoft.com/office/powerpoint/2010/main" val="146211407"/>
      </p:ext>
    </p:extLst>
  </p:cSld>
</p:sld>
</file>

<file path=ppt/slides/slide6.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4A9B7374-4347-42E8-BA0A-20B20D7E7199}"/>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Üç kişilik konuşma</a:t>
            </a:r>
          </a:p>
        </p:txBody>
      </p:sp>
      <p:sp>
        <p:nvSpPr>
          <p:cNvPr id="2" name="body-0">
            <a:extLst xmlns:a="http://schemas.openxmlformats.org/drawingml/2006/main">
              <a:ext uri="{FF2B5EF4-FFF2-40B4-BE49-F238E27FC236}">
                <a16:creationId xmlns:a16="http://schemas.microsoft.com/office/drawing/2014/main" id="{15A83071-C87A-4F27-844B-C4EF1B97BC71}"/>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Öneren kişi gerekçesini açıklar.</a:t>
            </a:r>
          </a:p>
        </p:txBody>
      </p:sp>
      <p:sp>
        <p:nvSpPr>
          <p:cNvPr id="3" name="body-1">
            <a:extLst xmlns:a="http://schemas.openxmlformats.org/drawingml/2006/main">
              <a:ext uri="{FF2B5EF4-FFF2-40B4-BE49-F238E27FC236}">
                <a16:creationId xmlns:a16="http://schemas.microsoft.com/office/drawing/2014/main" id="{FBFC47A6-87A5-43CA-AD7C-736DD0E1C287}"/>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Dinleyen kişi duyduğunu kontrol eder.</a:t>
            </a:r>
          </a:p>
        </p:txBody>
      </p:sp>
      <p:sp>
        <p:nvSpPr>
          <p:cNvPr id="4" name="body-2">
            <a:extLst xmlns:a="http://schemas.openxmlformats.org/drawingml/2006/main">
              <a:ext uri="{FF2B5EF4-FFF2-40B4-BE49-F238E27FC236}">
                <a16:creationId xmlns:a16="http://schemas.microsoft.com/office/drawing/2014/main" id="{9B57D7D7-6D6B-4CE6-81AE-2430AFB57AEC}"/>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Gözlemci konuşma sürecini not eder.</a:t>
            </a:r>
          </a:p>
        </p:txBody>
      </p:sp>
      <p:sp>
        <p:nvSpPr>
          <p:cNvPr id="5" name="body-3">
            <a:extLst xmlns:a="http://schemas.openxmlformats.org/drawingml/2006/main">
              <a:ext uri="{FF2B5EF4-FFF2-40B4-BE49-F238E27FC236}">
                <a16:creationId xmlns:a16="http://schemas.microsoft.com/office/drawing/2014/main" id="{1AB5CC26-AE66-47FD-9752-A6EE459F5AE4}"/>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Sonra roller değişir.</a:t>
            </a:r>
          </a:p>
        </p:txBody>
      </p:sp>
      <p:sp>
        <p:nvSpPr>
          <p:cNvPr id="6" name="footer">
            <a:extLst xmlns:a="http://schemas.openxmlformats.org/drawingml/2006/main">
              <a:ext uri="{FF2B5EF4-FFF2-40B4-BE49-F238E27FC236}">
                <a16:creationId xmlns:a16="http://schemas.microsoft.com/office/drawing/2014/main" id="{14C88163-307E-43B8-88A2-FCCF3B183B35}"/>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6</a:t>
            </a:r>
          </a:p>
        </p:txBody>
      </p:sp>
    </p:spTree>
    <p:extLst>
      <p:ext uri="{BB962C8B-B14F-4D97-AF65-F5344CB8AC3E}">
        <p14:creationId xmlns:p14="http://schemas.microsoft.com/office/powerpoint/2010/main" val="1508906468"/>
      </p:ext>
    </p:extLst>
  </p:cSld>
</p:sld>
</file>

<file path=ppt/slides/slide7.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35CAF3DC-2D80-4B5B-B99D-EA7214C3CD9F}"/>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Kararı ertelemek</a:t>
            </a:r>
          </a:p>
        </p:txBody>
      </p:sp>
      <p:sp>
        <p:nvSpPr>
          <p:cNvPr id="2" name="body-0">
            <a:extLst xmlns:a="http://schemas.openxmlformats.org/drawingml/2006/main">
              <a:ext uri="{FF2B5EF4-FFF2-40B4-BE49-F238E27FC236}">
                <a16:creationId xmlns:a16="http://schemas.microsoft.com/office/drawing/2014/main" id="{A907792C-ABB3-4D47-89DA-01D044EFA418}"/>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“Baskı imkânını henüz bilmiyoruz.”</a:t>
            </a:r>
          </a:p>
        </p:txBody>
      </p:sp>
      <p:sp>
        <p:nvSpPr>
          <p:cNvPr id="3" name="body-1">
            <a:extLst xmlns:a="http://schemas.openxmlformats.org/drawingml/2006/main">
              <a:ext uri="{FF2B5EF4-FFF2-40B4-BE49-F238E27FC236}">
                <a16:creationId xmlns:a16="http://schemas.microsoft.com/office/drawing/2014/main" id="{A9B4C60D-A177-4BFA-80A0-4C4AFE413185}"/>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“Önce iki küçük taslak hazırlayalım.”</a:t>
            </a:r>
          </a:p>
        </p:txBody>
      </p:sp>
      <p:sp>
        <p:nvSpPr>
          <p:cNvPr id="4" name="body-2">
            <a:extLst xmlns:a="http://schemas.openxmlformats.org/drawingml/2006/main">
              <a:ext uri="{FF2B5EF4-FFF2-40B4-BE49-F238E27FC236}">
                <a16:creationId xmlns:a16="http://schemas.microsoft.com/office/drawing/2014/main" id="{2C19969C-A2CD-4D05-8305-C960E8003210}"/>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“Sonra aynı ölçüte göre karşılaştıralım.”</a:t>
            </a:r>
          </a:p>
        </p:txBody>
      </p:sp>
      <p:sp>
        <p:nvSpPr>
          <p:cNvPr id="5" name="footer">
            <a:extLst xmlns:a="http://schemas.openxmlformats.org/drawingml/2006/main">
              <a:ext uri="{FF2B5EF4-FFF2-40B4-BE49-F238E27FC236}">
                <a16:creationId xmlns:a16="http://schemas.microsoft.com/office/drawing/2014/main" id="{93CEC32C-9D16-4F48-B954-57C58F171D53}"/>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7</a:t>
            </a:r>
          </a:p>
        </p:txBody>
      </p:sp>
    </p:spTree>
    <p:extLst>
      <p:ext uri="{BB962C8B-B14F-4D97-AF65-F5344CB8AC3E}">
        <p14:creationId xmlns:p14="http://schemas.microsoft.com/office/powerpoint/2010/main" val="938386892"/>
      </p:ext>
    </p:extLst>
  </p:cSld>
</p:sld>
</file>

<file path=ppt/slides/slide8.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EE64DCDC-AF75-422A-A312-6799AFBE4DA4}"/>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Herkes aynı fikirde olmayabilir</a:t>
            </a:r>
          </a:p>
        </p:txBody>
      </p:sp>
      <p:sp>
        <p:nvSpPr>
          <p:cNvPr id="2" name="body-0">
            <a:extLst xmlns:a="http://schemas.openxmlformats.org/drawingml/2006/main">
              <a:ext uri="{FF2B5EF4-FFF2-40B4-BE49-F238E27FC236}">
                <a16:creationId xmlns:a16="http://schemas.microsoft.com/office/drawing/2014/main" id="{69004E40-AED2-48E4-93AF-068A0FE4E03F}"/>
              </a:ext>
            </a:extLst>
          </p:cNvPr>
          <p:cNvSpPr>
            <a:spLocks xmlns:a="http://schemas.openxmlformats.org/drawingml/2006/main" noGrp="1"/>
          </p:cNvSpPr>
          <p:nvPr/>
        </p:nvSpPr>
        <p:spPr>
          <a:xfrm xmlns:a="http://schemas.openxmlformats.org/drawingml/2006/main">
            <a:off x="685800" y="2066925"/>
            <a:ext cx="10715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“Çizimi tercih ediyorum. Grup fotoğrafı seçerse başlık önerimi yine sunabilirim.”</a:t>
            </a:r>
          </a:p>
        </p:txBody>
      </p:sp>
      <p:sp>
        <p:nvSpPr>
          <p:cNvPr id="3" name="body-1">
            <a:extLst xmlns:a="http://schemas.openxmlformats.org/drawingml/2006/main">
              <a:ext uri="{FF2B5EF4-FFF2-40B4-BE49-F238E27FC236}">
                <a16:creationId xmlns:a16="http://schemas.microsoft.com/office/drawing/2014/main" id="{4C8E3B9D-1FEA-4DC1-9F31-92E051A097B7}"/>
              </a:ext>
            </a:extLst>
          </p:cNvPr>
          <p:cNvSpPr>
            <a:spLocks xmlns:a="http://schemas.openxmlformats.org/drawingml/2006/main" noGrp="1"/>
          </p:cNvSpPr>
          <p:nvPr/>
        </p:nvSpPr>
        <p:spPr>
          <a:xfrm xmlns:a="http://schemas.openxmlformats.org/drawingml/2006/main">
            <a:off x="685800" y="31242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Karşı görüş kayda geçebilir.</a:t>
            </a:r>
          </a:p>
        </p:txBody>
      </p:sp>
      <p:sp>
        <p:nvSpPr>
          <p:cNvPr id="4" name="body-2">
            <a:extLst xmlns:a="http://schemas.openxmlformats.org/drawingml/2006/main">
              <a:ext uri="{FF2B5EF4-FFF2-40B4-BE49-F238E27FC236}">
                <a16:creationId xmlns:a16="http://schemas.microsoft.com/office/drawing/2014/main" id="{01D540C8-8DD5-4449-8CA1-8B69F8099D28}"/>
              </a:ext>
            </a:extLst>
          </p:cNvPr>
          <p:cNvSpPr>
            <a:spLocks xmlns:a="http://schemas.openxmlformats.org/drawingml/2006/main" noGrp="1"/>
          </p:cNvSpPr>
          <p:nvPr/>
        </p:nvSpPr>
        <p:spPr>
          <a:xfrm xmlns:a="http://schemas.openxmlformats.org/drawingml/2006/main">
            <a:off x="685800" y="37814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Dışlama veya tehdit varsa yetişkin desteği gerekir.</a:t>
            </a:r>
          </a:p>
        </p:txBody>
      </p:sp>
      <p:sp>
        <p:nvSpPr>
          <p:cNvPr id="5" name="footer">
            <a:extLst xmlns:a="http://schemas.openxmlformats.org/drawingml/2006/main">
              <a:ext uri="{FF2B5EF4-FFF2-40B4-BE49-F238E27FC236}">
                <a16:creationId xmlns:a16="http://schemas.microsoft.com/office/drawing/2014/main" id="{FA5D26A9-45DF-40B1-BB0E-88837B7CA749}"/>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8</a:t>
            </a:r>
          </a:p>
        </p:txBody>
      </p:sp>
    </p:spTree>
    <p:extLst>
      <p:ext uri="{BB962C8B-B14F-4D97-AF65-F5344CB8AC3E}">
        <p14:creationId xmlns:p14="http://schemas.microsoft.com/office/powerpoint/2010/main" val="883440821"/>
      </p:ext>
    </p:extLst>
  </p:cSld>
</p:sld>
</file>

<file path=ppt/slides/slide9.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A0C070B7-0D9A-42D6-80B0-8F4DF40BDA11}"/>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Bir sonraki grup konuşması</a:t>
            </a:r>
          </a:p>
        </p:txBody>
      </p:sp>
      <p:sp>
        <p:nvSpPr>
          <p:cNvPr id="2" name="body-0">
            <a:extLst xmlns:a="http://schemas.openxmlformats.org/drawingml/2006/main">
              <a:ext uri="{FF2B5EF4-FFF2-40B4-BE49-F238E27FC236}">
                <a16:creationId xmlns:a16="http://schemas.microsoft.com/office/drawing/2014/main" id="{BE28D740-9703-4512-8E74-516954C22B69}"/>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Söylemek istediğim görüş…</a:t>
            </a:r>
          </a:p>
        </p:txBody>
      </p:sp>
      <p:sp>
        <p:nvSpPr>
          <p:cNvPr id="3" name="body-1">
            <a:extLst xmlns:a="http://schemas.openxmlformats.org/drawingml/2006/main">
              <a:ext uri="{FF2B5EF4-FFF2-40B4-BE49-F238E27FC236}">
                <a16:creationId xmlns:a16="http://schemas.microsoft.com/office/drawing/2014/main" id="{F82E5B37-2165-41E0-8962-C4E78204E085}"/>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Bu görüşün gerekçesi…</a:t>
            </a:r>
          </a:p>
        </p:txBody>
      </p:sp>
      <p:sp>
        <p:nvSpPr>
          <p:cNvPr id="4" name="body-2">
            <a:extLst xmlns:a="http://schemas.openxmlformats.org/drawingml/2006/main">
              <a:ext uri="{FF2B5EF4-FFF2-40B4-BE49-F238E27FC236}">
                <a16:creationId xmlns:a16="http://schemas.microsoft.com/office/drawing/2014/main" id="{07D8F9CE-FB2A-45AE-B5F9-4577377620D9}"/>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Duymak istediğim karşı görüş…</a:t>
            </a:r>
          </a:p>
        </p:txBody>
      </p:sp>
      <p:sp>
        <p:nvSpPr>
          <p:cNvPr id="5" name="body-3">
            <a:extLst xmlns:a="http://schemas.openxmlformats.org/drawingml/2006/main">
              <a:ext uri="{FF2B5EF4-FFF2-40B4-BE49-F238E27FC236}">
                <a16:creationId xmlns:a16="http://schemas.microsoft.com/office/drawing/2014/main" id="{0DB1175A-008D-48A3-9024-273940C8B2F8}"/>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Karar için eksik bilgi…</a:t>
            </a:r>
          </a:p>
        </p:txBody>
      </p:sp>
      <p:sp>
        <p:nvSpPr>
          <p:cNvPr id="6" name="footer">
            <a:extLst xmlns:a="http://schemas.openxmlformats.org/drawingml/2006/main">
              <a:ext uri="{FF2B5EF4-FFF2-40B4-BE49-F238E27FC236}">
                <a16:creationId xmlns:a16="http://schemas.microsoft.com/office/drawing/2014/main" id="{D1E99B8D-A09F-46EF-904A-6D3C809BC7AD}"/>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9</a:t>
            </a:r>
          </a:p>
        </p:txBody>
      </p:sp>
    </p:spTree>
    <p:extLst>
      <p:ext uri="{BB962C8B-B14F-4D97-AF65-F5344CB8AC3E}">
        <p14:creationId xmlns:p14="http://schemas.microsoft.com/office/powerpoint/2010/main" val="1318022042"/>
      </p:ext>
    </p:extLst>
  </p:cSld>
</p:sld>
</file>

<file path=ppt/slides/slide10.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5CE126A3-E47C-49C1-BDA8-56C0B75E3AF6}"/>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Kaynaklar</a:t>
            </a:r>
          </a:p>
        </p:txBody>
      </p:sp>
      <p:sp>
        <p:nvSpPr>
          <p:cNvPr id="2" name="body-0">
            <a:extLst xmlns:a="http://schemas.openxmlformats.org/drawingml/2006/main">
              <a:ext uri="{FF2B5EF4-FFF2-40B4-BE49-F238E27FC236}">
                <a16:creationId xmlns:a16="http://schemas.microsoft.com/office/drawing/2014/main" id="{B02ECD56-F0F2-4C91-81E7-E9ED1327C078}"/>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Manisa İl Millî Eğitim Müdürlüğü</a:t>
            </a:r>
          </a:p>
        </p:txBody>
      </p:sp>
      <p:sp>
        <p:nvSpPr>
          <p:cNvPr id="3" name="body-1">
            <a:extLst xmlns:a="http://schemas.openxmlformats.org/drawingml/2006/main">
              <a:ext uri="{FF2B5EF4-FFF2-40B4-BE49-F238E27FC236}">
                <a16:creationId xmlns:a16="http://schemas.microsoft.com/office/drawing/2014/main" id="{2921DBC3-26C1-481B-AF77-6A4BBEEE4512}"/>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2026–2027 yerel hedefi: Atılganlık</a:t>
            </a:r>
          </a:p>
        </p:txBody>
      </p:sp>
      <p:sp>
        <p:nvSpPr>
          <p:cNvPr id="4" name="body-3">
            <a:extLst xmlns:a="http://schemas.openxmlformats.org/drawingml/2006/main">
              <a:ext uri="{FF2B5EF4-FFF2-40B4-BE49-F238E27FC236}">
                <a16:creationId xmlns:a16="http://schemas.microsoft.com/office/drawing/2014/main" id="{F3AC6464-CBAD-4DAB-BE9D-5D5A86FD15B2}"/>
              </a:ext>
            </a:extLst>
          </p:cNvPr>
          <p:cNvSpPr>
            <a:spLocks xmlns:a="http://schemas.openxmlformats.org/drawingml/2006/main" noGrp="1"/>
          </p:cNvSpPr>
          <p:nvPr/>
        </p:nvSpPr>
        <p:spPr>
          <a:xfrm xmlns:a="http://schemas.openxmlformats.org/drawingml/2006/main">
            <a:off x="685800" y="3514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Centre for Clinical Interventions</a:t>
            </a:r>
          </a:p>
        </p:txBody>
      </p:sp>
      <p:sp>
        <p:nvSpPr>
          <p:cNvPr id="5" name="body-4">
            <a:extLst xmlns:a="http://schemas.openxmlformats.org/drawingml/2006/main">
              <a:ext uri="{FF2B5EF4-FFF2-40B4-BE49-F238E27FC236}">
                <a16:creationId xmlns:a16="http://schemas.microsoft.com/office/drawing/2014/main" id="{B9A03C1C-709C-48E8-8AB5-510C7681CF07}"/>
              </a:ext>
            </a:extLst>
          </p:cNvPr>
          <p:cNvSpPr>
            <a:spLocks xmlns:a="http://schemas.openxmlformats.org/drawingml/2006/main" noGrp="1"/>
          </p:cNvSpPr>
          <p:nvPr/>
        </p:nvSpPr>
        <p:spPr>
          <a:xfrm xmlns:a="http://schemas.openxmlformats.org/drawingml/2006/main">
            <a:off x="685800" y="41719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Assertiveness, 2019</a:t>
            </a:r>
          </a:p>
        </p:txBody>
      </p:sp>
      <p:sp>
        <p:nvSpPr>
          <p:cNvPr id="6" name="body-6">
            <a:extLst xmlns:a="http://schemas.openxmlformats.org/drawingml/2006/main">
              <a:ext uri="{FF2B5EF4-FFF2-40B4-BE49-F238E27FC236}">
                <a16:creationId xmlns:a16="http://schemas.microsoft.com/office/drawing/2014/main" id="{79A530F5-A416-412F-AF98-44B5926A74FA}"/>
              </a:ext>
            </a:extLst>
          </p:cNvPr>
          <p:cNvSpPr>
            <a:spLocks xmlns:a="http://schemas.openxmlformats.org/drawingml/2006/main" noGrp="1"/>
          </p:cNvSpPr>
          <p:nvPr/>
        </p:nvSpPr>
        <p:spPr>
          <a:xfrm xmlns:a="http://schemas.openxmlformats.org/drawingml/2006/main">
            <a:off x="685800" y="49625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Özgün sınıf örnekleri ve öğretmen planı: Blog PDR</a:t>
            </a:r>
          </a:p>
        </p:txBody>
      </p:sp>
      <p:sp>
        <p:nvSpPr>
          <p:cNvPr id="7" name="footer">
            <a:extLst xmlns:a="http://schemas.openxmlformats.org/drawingml/2006/main">
              <a:ext uri="{FF2B5EF4-FFF2-40B4-BE49-F238E27FC236}">
                <a16:creationId xmlns:a16="http://schemas.microsoft.com/office/drawing/2014/main" id="{310B75E3-06D6-4544-AD08-4A4CEE03ACF6}"/>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10</a:t>
            </a:r>
          </a:p>
        </p:txBody>
      </p:sp>
    </p:spTree>
    <p:extLst>
      <p:ext uri="{BB962C8B-B14F-4D97-AF65-F5344CB8AC3E}">
        <p14:creationId xmlns:p14="http://schemas.microsoft.com/office/powerpoint/2010/main" val="162735006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2026-10-16T22:40:48.1770000Z</dcterms:created>
  <dcterms:modified xsi:type="dcterms:W3CDTF">2026-10-16T22:40:48.1770000Z</dcterms:modified>
</coreProperties>
</file>