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21b7da40d3473f" /><Relationship Type="http://schemas.openxmlformats.org/officeDocument/2006/relationships/extended-properties" Target="/docProps/app.xml" Id="R49cf2d104238400c" /><Relationship Type="http://schemas.openxmlformats.org/officeDocument/2006/relationships/officeDocument" Target="/ppt/presentation.xml" Id="R47d13d422991444d" /></Relationships>
</file>

<file path=ppt/presentation.xml><?xml version="1.0" encoding="utf-8"?>
<p:presentation xmlns:p="http://schemas.openxmlformats.org/presentationml/2006/main">
  <p:sldMasterIdLst>
    <p:sldMasterId xmlns:r="http://schemas.openxmlformats.org/officeDocument/2006/relationships" id="2147483648" r:id="R5d75f209d0a14c30"/>
  </p:sldMasterIdLst>
  <p:notesMasterIdLst>
    <p:notesMasterId xmlns:r="http://schemas.openxmlformats.org/officeDocument/2006/relationships" r:id="R0cfd54fea4304367"/>
  </p:notesMasterIdLst>
  <p:sldIdLst>
    <p:sldId xmlns:r="http://schemas.openxmlformats.org/officeDocument/2006/relationships" id="256" r:id="R66ec2bd36ab748c2"/>
    <p:sldId xmlns:r="http://schemas.openxmlformats.org/officeDocument/2006/relationships" id="257" r:id="Rafb1c2c922a44c07"/>
    <p:sldId xmlns:r="http://schemas.openxmlformats.org/officeDocument/2006/relationships" id="258" r:id="R94b2380acae84c61"/>
    <p:sldId xmlns:r="http://schemas.openxmlformats.org/officeDocument/2006/relationships" id="259" r:id="Rcef3674f798d47c1"/>
    <p:sldId xmlns:r="http://schemas.openxmlformats.org/officeDocument/2006/relationships" id="260" r:id="Ref241bc55d314580"/>
    <p:sldId xmlns:r="http://schemas.openxmlformats.org/officeDocument/2006/relationships" id="261" r:id="R2a0c72a37150491c"/>
    <p:sldId xmlns:r="http://schemas.openxmlformats.org/officeDocument/2006/relationships" id="262" r:id="R70934db5555549f6"/>
    <p:sldId xmlns:r="http://schemas.openxmlformats.org/officeDocument/2006/relationships" id="263" r:id="Rf7271411bcac4d31"/>
    <p:sldId xmlns:r="http://schemas.openxmlformats.org/officeDocument/2006/relationships" id="264" r:id="Rb30e926ca1314777"/>
    <p:sldId xmlns:r="http://schemas.openxmlformats.org/officeDocument/2006/relationships" id="265" r:id="R6185ecf9c26a48c8"/>
    <p:sldId xmlns:r="http://schemas.openxmlformats.org/officeDocument/2006/relationships" id="266" r:id="Rc6cace5ff4cb4374"/>
    <p:sldId xmlns:r="http://schemas.openxmlformats.org/officeDocument/2006/relationships" id="267" r:id="R630938f2510f49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a7017144ba450f" /><Relationship Type="http://schemas.openxmlformats.org/officeDocument/2006/relationships/slideMaster" Target="/ppt/slideMasters/slideMaster1.xml" Id="R5d75f209d0a14c30" /><Relationship Type="http://schemas.openxmlformats.org/officeDocument/2006/relationships/notesMaster" Target="/ppt/notesMasters/notesMaster1.xml" Id="R0cfd54fea4304367" /><Relationship Type="http://schemas.openxmlformats.org/officeDocument/2006/relationships/presProps" Target="/ppt/presProps.xml" Id="R30f14b0e05a94899" /><Relationship Type="http://schemas.openxmlformats.org/officeDocument/2006/relationships/tableStyles" Target="/ppt/tableStyles.xml" Id="Rf4dcd0c629fb4712" /><Relationship Type="http://schemas.openxmlformats.org/officeDocument/2006/relationships/slide" Target="/ppt/slides/slide1.xml" Id="R66ec2bd36ab748c2" /><Relationship Type="http://schemas.openxmlformats.org/officeDocument/2006/relationships/slide" Target="/ppt/slides/slide2.xml" Id="Rafb1c2c922a44c07" /><Relationship Type="http://schemas.openxmlformats.org/officeDocument/2006/relationships/slide" Target="/ppt/slides/slide3.xml" Id="R94b2380acae84c61" /><Relationship Type="http://schemas.openxmlformats.org/officeDocument/2006/relationships/slide" Target="/ppt/slides/slide4.xml" Id="Rcef3674f798d47c1" /><Relationship Type="http://schemas.openxmlformats.org/officeDocument/2006/relationships/slide" Target="/ppt/slides/slide5.xml" Id="Ref241bc55d314580" /><Relationship Type="http://schemas.openxmlformats.org/officeDocument/2006/relationships/slide" Target="/ppt/slides/slide6.xml" Id="R2a0c72a37150491c" /><Relationship Type="http://schemas.openxmlformats.org/officeDocument/2006/relationships/slide" Target="/ppt/slides/slide7.xml" Id="R70934db5555549f6" /><Relationship Type="http://schemas.openxmlformats.org/officeDocument/2006/relationships/slide" Target="/ppt/slides/slide8.xml" Id="Rf7271411bcac4d31" /><Relationship Type="http://schemas.openxmlformats.org/officeDocument/2006/relationships/slide" Target="/ppt/slides/slide9.xml" Id="Rb30e926ca1314777" /><Relationship Type="http://schemas.openxmlformats.org/officeDocument/2006/relationships/slide" Target="/ppt/slides/slide10.xml" Id="R6185ecf9c26a48c8" /><Relationship Type="http://schemas.openxmlformats.org/officeDocument/2006/relationships/slide" Target="/ppt/slides/slide11.xml" Id="Rc6cace5ff4cb4374" /><Relationship Type="http://schemas.openxmlformats.org/officeDocument/2006/relationships/slide" Target="/ppt/slides/slide12.xml" Id="R630938f2510f49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a655e78fc94b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88401412694d96" /><Relationship Type="http://schemas.openxmlformats.org/officeDocument/2006/relationships/notesMaster" Target="/ppt/notesMasters/notesMaster1.xml" Id="R73046922abd2403f"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a29550130342dc" /><Relationship Type="http://schemas.openxmlformats.org/officeDocument/2006/relationships/notesMaster" Target="/ppt/notesMasters/notesMaster1.xml" Id="R932147983ac54c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c73049ebe447f0" /><Relationship Type="http://schemas.openxmlformats.org/officeDocument/2006/relationships/notesMaster" Target="/ppt/notesMasters/notesMaster1.xml" Id="R8aec726705ee43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3482fe514e4f25" /><Relationship Type="http://schemas.openxmlformats.org/officeDocument/2006/relationships/notesMaster" Target="/ppt/notesMasters/notesMaster1.xml" Id="R27667146f58446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66901941fc4b9e" /><Relationship Type="http://schemas.openxmlformats.org/officeDocument/2006/relationships/notesMaster" Target="/ppt/notesMasters/notesMaster1.xml" Id="Rbfd38aebd11f43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786d1f36584217" /><Relationship Type="http://schemas.openxmlformats.org/officeDocument/2006/relationships/notesMaster" Target="/ppt/notesMasters/notesMaster1.xml" Id="R89c9c1101ca244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eace8cdff04fc5" /><Relationship Type="http://schemas.openxmlformats.org/officeDocument/2006/relationships/notesMaster" Target="/ppt/notesMasters/notesMaster1.xml" Id="R815fd6c89e8645e5" /></Relationships>
</file>

<file path=ppt/notesSlides/_rels/notesSlide8.xml.rels>&#65279;<?xml version="1.0" encoding="utf-8"?><Relationships xmlns="http://schemas.openxmlformats.org/package/2006/relationships"><Relationship Type="http://schemas.openxmlformats.org/officeDocument/2006/relationships/slide" Target="/ppt/slides/slide8.xml" Id="Ra2ae23b031084a92" /><Relationship Type="http://schemas.openxmlformats.org/officeDocument/2006/relationships/notesMaster" Target="/ppt/notesMasters/notesMaster1.xml" Id="Rdb4f4ff75a6349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343a9d611a4846" /><Relationship Type="http://schemas.openxmlformats.org/officeDocument/2006/relationships/notesMaster" Target="/ppt/notesMasters/notesMaster1.xml" Id="Rdf8997b59396456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752024b43764e7f" /><Relationship Type="http://schemas.openxmlformats.org/officeDocument/2006/relationships/notesMaster" Target="/ppt/notesMasters/notesMaster1.xml" Id="Rd7660fcc3a4f4b7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9ef6faaf37842bd" /><Relationship Type="http://schemas.openxmlformats.org/officeDocument/2006/relationships/notesMaster" Target="/ppt/notesMasters/notesMaster1.xml" Id="Rb9e48a7844ab475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18d00e2e7eb4401" /><Relationship Type="http://schemas.openxmlformats.org/officeDocument/2006/relationships/notesMaster" Target="/ppt/notesMasters/notesMaster1.xml" Id="R9dea7a65103144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Amaç günlük sınıf yönergelerini, öğrencinin görüşünü ve özel bilgisini gözeterek düzenlemektir. Gerçek öğrenci adları ve özel olaylar paylaşılmaz. Sunum öğrenci dersi veya hukuki bildirim kılavuzu değildir.</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dakika: Gereken bilgi ile merak edilen ayrıntıyı ayırın. Çocuk görüşü ve özel yaşam çerçevesi UNICEF açıklamasında 12 ve 16. maddelerdedir. Her okul kaydının isteğe bağlı olduğu sonucunu çıkarmayın.</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dakika: Gönüllü kişisel paylaşım ile zorunlu ders çalışmasını karıştırmayın. Seçenek amaçla eşdeğer olmalı. Özel bilgi anlatmayı katılım puanına bağlamayın.</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dakika: Bu bir kurgu durumdur. Katılımcılar ders amacını anlatsın. Aynı amaca ulaştıran farklı anlatım konusu seçmek aile bilgisini açıklama baskısını azaltır.</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dakika: Öğrencinin çalışması gerçek kullanılacak yer ve süreyle konuşulur. Bu bir hukuki izin formu değildir. Çevrim içi yayın için okulun yetkili süreçleri ayrıca uygulanır. Fotoğraf paylaşımı mevcut Blog PDR2298 kapsamındadır.</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dakika: Örnek, tanı veya destek bilgisini sınıfa açıklamadan katılımı düzenlemeyi gösterir. Uyarlamalar öğrencinin gerçek eğitim gereksinimine göre yetkili ekipçe belirlenir. Herkese aynı uyarlama zorunluluğu çıkarılmaz.</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dakika: Kurgu örnekte öğretmen paylaşımı durdurup açık bir yanıt için alan açar. Bu günlük katılım önerisidir. Yasal zorunlu okul kayıtları hakkında yeni kural üretilmez.</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dakika: İkili gruplar bir cümle hazırlar. Gerçek öğrenci olayını kullanmayın. Sonraki slaydı örnek yanıtlar üretildikten sonra açın.</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dakika: Yanıt yalnız daha nazik görünmekle yetinmiyor. Amaç ile özel bilgi talebini ayırıyor. Alternatif aynı öğrenme işini yapıyor mu, katılımcılar kontrol etsin.</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dakika: Acil güvenlik durumları için okulun güncel yetkili prosedürleri esas alınır. Bu slayt hukuki danışmanlık veya bildirim talimatı değildir. Öğrenciye tek başına sorun çözme sorumluluğu verilmez. NSPCC Learning rehberinin dinleme ve sır sözü vermeme önerisi esas alınmıştır. Yabancı mevzuatın bildirim adımları aktarılmamıştır.</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dakika: Öğrenci dosyası veya isim listesi toplanmaz. Tek yönerge üzerinden somut değişikliği konuşun. Etkililik yüzdesi veya garanti verilmez.</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dakika: Kaynak doğrudan UNICEF çocuk dostu sözleşme açıklamasıdır. Yerel hedef kaynakları sadece hedefin seçimini gösterir. Bütün kaynakların doğrudan adresleri bu sunumun konuşmacı notlarında ve bağlı makalede bulunur.</a:t>
            </a:r>
          </a:p>
          <a:p xmlns:a="http://schemas.openxmlformats.org/drawingml/2006/main">
            <a:r>
              <a:t>Yerel hedef duyuruları</a:t>
            </a:r>
          </a:p>
          <a:p xmlns:a="http://schemas.openxmlformats.org/drawingml/2006/main">
            <a:r>
              <a:t>https://kayseri.meb.gov.tr/www/2026-2027-egitim-ogretim-yili-rehberlik-ve-psikolojik-danisma-hizmetleri-yerel-hedef-egitim-icerikleri/icerik/6334/tr</a:t>
            </a:r>
          </a:p>
          <a:p xmlns:a="http://schemas.openxmlformats.org/drawingml/2006/main">
            <a:r>
              <a:t>https://mardin.meb.gov.tr/www/2026-2027-egitim-ogretim-yili-rehberlik-ve-psikolojik-danisma-hizmetleri-yerel-hedefi/icerik/3992/tr</a:t>
            </a:r>
          </a:p>
          <a:p xmlns:a="http://schemas.openxmlformats.org/drawingml/2006/main">
            <a:r>
              <a:t>https://izmir.meb.gov.tr/www/ozel-egitim-ve-rehberlik-hizmetleri-subesi/icerik/18</a:t>
            </a:r>
          </a:p>
          <a:p xmlns:a="http://schemas.openxmlformats.org/drawingml/2006/main">
            <a:r>
              <a:t>https://orhaneliram.meb.k12.tr/icerikler/20262027egitimogretimyilibursailiyerelhedefisinirkoymamateryalleripaylasildi_17693226.html</a:t>
            </a:r>
          </a:p>
          <a:p xmlns:a="http://schemas.openxmlformats.org/drawingml/2006/main">
            <a:r>
              <a:t/>
            </a:r>
          </a:p>
          <a:p xmlns:a="http://schemas.openxmlformats.org/drawingml/2006/main">
            <a:r>
              <a:t>Kaynaklar</a:t>
            </a:r>
          </a:p>
          <a:p xmlns:a="http://schemas.openxmlformats.org/drawingml/2006/main">
            <a:r>
              <a:t>UNICEF, Çocuk Hakları Sözleşmesinin çocuklar için açıklaması, 12 ve 16. maddeler https://www.unicef.org/child-rights-convention/convention-text-childrens-version</a:t>
            </a:r>
          </a:p>
          <a:p xmlns:a="http://schemas.openxmlformats.org/drawingml/2006/main">
            <a:r>
              <a:t>NSPCC Learning, Çocukların zarar gördüklerini açıklamasına yanıt https://learning.nspcc.org.uk/child-abuse-and-neglect/recognising-and-responding-to-abuse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5660cab2ac41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b8dab8ea2e54f2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7735a26c49d4a1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910c342835b44c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fbf026d9d7949a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20fe3617d064ec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B9941D-50BA-450F-A7A8-06C4D475FAC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8332905-A5E4-4A14-8E21-B9927350577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78D8940-A84C-4EB6-9D45-A159998477E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76363C5-E9DA-475C-8954-973B2C73471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09CF203-CF05-41A2-872A-BEA02265F3E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9850EDE-406F-40E8-8A6F-BD649C3210C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9868038-3D3F-46A3-B570-22DF46DD3A0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E0A0580-A596-4A81-92CD-8BA0161661A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1C2C3C-9C67-49BD-B7B8-3944B273B7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AA642DE-9287-4620-B4D5-71871A536A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06be7f111545fd" /><Relationship Type="http://schemas.openxmlformats.org/officeDocument/2006/relationships/slideLayout" Target="/ppt/slideLayouts/slideLayout1.xml" Id="R86494631d1064a45" /><Relationship Type="http://schemas.openxmlformats.org/officeDocument/2006/relationships/slideLayout" Target="/ppt/slideLayouts/slideLayout2.xml" Id="R748ccfcc4cf24846" /><Relationship Type="http://schemas.openxmlformats.org/officeDocument/2006/relationships/slideLayout" Target="/ppt/slideLayouts/slideLayout3.xml" Id="Rf47b382a78be4a2a" /><Relationship Type="http://schemas.openxmlformats.org/officeDocument/2006/relationships/slideLayout" Target="/ppt/slideLayouts/slideLayout4.xml" Id="R15b0511f399b46bb" /><Relationship Type="http://schemas.openxmlformats.org/officeDocument/2006/relationships/slideLayout" Target="/ppt/slideLayouts/slideLayout5.xml" Id="Rac0289d5c5a94f27" /><Relationship Type="http://schemas.openxmlformats.org/officeDocument/2006/relationships/slideLayout" Target="/ppt/slideLayouts/slideLayout6.xml" Id="R5998f47d09b6408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494631d1064a45"/>
    <p:sldLayoutId xmlns:r="http://schemas.openxmlformats.org/officeDocument/2006/relationships" id="2147483650" r:id="R748ccfcc4cf24846"/>
    <p:sldLayoutId xmlns:r="http://schemas.openxmlformats.org/officeDocument/2006/relationships" id="2147483651" r:id="Rf47b382a78be4a2a"/>
    <p:sldLayoutId xmlns:r="http://schemas.openxmlformats.org/officeDocument/2006/relationships" id="2147483652" r:id="R15b0511f399b46bb"/>
    <p:sldLayoutId xmlns:r="http://schemas.openxmlformats.org/officeDocument/2006/relationships" id="2147483653" r:id="Rac0289d5c5a94f27"/>
    <p:sldLayoutId xmlns:r="http://schemas.openxmlformats.org/officeDocument/2006/relationships" id="2147483654" r:id="R5998f47d09b6408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eed73b1af96453d" /><Relationship Type="http://schemas.openxmlformats.org/officeDocument/2006/relationships/image" Target="/ppt/media/image.jpeg" Id="Rfccff1e1fec24c65" /><Relationship Type="http://schemas.openxmlformats.org/officeDocument/2006/relationships/notesSlide" Target="/ppt/notesSlides/notesSlide1.xml" Id="Rc97eecb693e046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87e704128ee40e9" /><Relationship Type="http://schemas.openxmlformats.org/officeDocument/2006/relationships/notesSlide" Target="/ppt/notesSlides/notesSlide2.xml" Id="Rad4ee865a9c44a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0119db6dd4c40d9" /><Relationship Type="http://schemas.openxmlformats.org/officeDocument/2006/relationships/notesSlide" Target="/ppt/notesSlides/notesSlide3.xml" Id="Rd088605ba35d41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db13fcae5684df9" /><Relationship Type="http://schemas.openxmlformats.org/officeDocument/2006/relationships/notesSlide" Target="/ppt/notesSlides/notesSlide4.xml" Id="R91d71e2fad4d4ea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fc27e79ccb3415b" /><Relationship Type="http://schemas.openxmlformats.org/officeDocument/2006/relationships/notesSlide" Target="/ppt/notesSlides/notesSlide5.xml" Id="R4ff0a5b4ebe94f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5040f14edbc43c0" /><Relationship Type="http://schemas.openxmlformats.org/officeDocument/2006/relationships/notesSlide" Target="/ppt/notesSlides/notesSlide6.xml" Id="Ra0133a4ae2d2441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6a35bd16f6f47ce" /><Relationship Type="http://schemas.openxmlformats.org/officeDocument/2006/relationships/notesSlide" Target="/ppt/notesSlides/notesSlide7.xml" Id="R66f3a9828f3748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1ce327c51044471" /><Relationship Type="http://schemas.openxmlformats.org/officeDocument/2006/relationships/notesSlide" Target="/ppt/notesSlides/notesSlide8.xml" Id="Rd10c0021d414411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d08b544c93340dd" /><Relationship Type="http://schemas.openxmlformats.org/officeDocument/2006/relationships/notesSlide" Target="/ppt/notesSlides/notesSlide9.xml" Id="Re23d309606b8450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31bb52253a14127" /><Relationship Type="http://schemas.openxmlformats.org/officeDocument/2006/relationships/notesSlide" Target="/ppt/notesSlides/notesSlide10.xml" Id="R1d719e9367c549a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ee22b57c8764937" /><Relationship Type="http://schemas.openxmlformats.org/officeDocument/2006/relationships/notesSlide" Target="/ppt/notesSlides/notesSlide11.xml" Id="R5297086a72af45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14a2d2d64f542af" /><Relationship Type="http://schemas.openxmlformats.org/officeDocument/2006/relationships/notesSlide" Target="/ppt/notesSlides/notesSlide12.xml" Id="R749abafa2919465d" /></Relationships>
</file>

<file path=ppt/slides/slide1.xml><?xml version="1.0" encoding="utf-8"?>
<p:sld xmlns:p="http://schemas.openxmlformats.org/presentationml/2006/main">
  <p:cSld>
    <p:bg>
      <p:bgPr>
        <a:solidFill xmlns:a="http://schemas.openxmlformats.org/drawingml/2006/main">
          <a:srgbClr val="215E5C"/>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CE559EC9-4B04-49B4-9382-BE72F591AF64}"/>
              </a:ext>
            </a:extLst>
          </p:cNvPr>
          <p:cNvSpPr>
            <a:spLocks xmlns:a="http://schemas.openxmlformats.org/drawingml/2006/main" noGrp="1"/>
          </p:cNvSpPr>
          <p:nvPr/>
        </p:nvSpPr>
        <p:spPr>
          <a:xfrm xmlns:a="http://schemas.openxmlformats.org/drawingml/2006/main">
            <a:off x="666750" y="666750"/>
            <a:ext cx="6000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4500" b="1">
                <a:solidFill>
                  <a:srgbClr val="FFFFFF"/>
                </a:solidFill>
                <a:latin typeface="Arial"/>
                <a:ea typeface="Arial"/>
                <a:cs typeface="Arial"/>
              </a:defRPr>
            </a:defPPr>
            <a:lvl1pPr>
              <a:defRPr sz="4500" b="1">
                <a:solidFill>
                  <a:srgbClr val="FFFFFF"/>
                </a:solidFill>
                <a:latin typeface="Arial"/>
                <a:ea typeface="Arial"/>
                <a:cs typeface="Arial"/>
              </a:defRPr>
            </a:lvl1pPr>
            <a:lvl2pPr>
              <a:defRPr sz="4500" b="1">
                <a:solidFill>
                  <a:srgbClr val="FFFFFF"/>
                </a:solidFill>
                <a:latin typeface="Arial"/>
                <a:ea typeface="Arial"/>
                <a:cs typeface="Arial"/>
              </a:defRPr>
            </a:lvl2pPr>
            <a:lvl3pPr>
              <a:defRPr sz="4500" b="1">
                <a:solidFill>
                  <a:srgbClr val="FFFFFF"/>
                </a:solidFill>
                <a:latin typeface="Arial"/>
                <a:ea typeface="Arial"/>
                <a:cs typeface="Arial"/>
              </a:defRPr>
            </a:lvl3pPr>
            <a:lvl4pPr>
              <a:defRPr sz="4500" b="1">
                <a:solidFill>
                  <a:srgbClr val="FFFFFF"/>
                </a:solidFill>
                <a:latin typeface="Arial"/>
                <a:ea typeface="Arial"/>
                <a:cs typeface="Arial"/>
              </a:defRPr>
            </a:lvl4pPr>
            <a:lvl5pPr>
              <a:defRPr sz="4500" b="1">
                <a:solidFill>
                  <a:srgbClr val="FFFFFF"/>
                </a:solidFill>
                <a:latin typeface="Arial"/>
                <a:ea typeface="Arial"/>
                <a:cs typeface="Arial"/>
              </a:defRPr>
            </a:lvl5pPr>
            <a:lvl6pPr>
              <a:defRPr sz="4500" b="1">
                <a:solidFill>
                  <a:srgbClr val="FFFFFF"/>
                </a:solidFill>
                <a:latin typeface="Arial"/>
                <a:ea typeface="Arial"/>
                <a:cs typeface="Arial"/>
              </a:defRPr>
            </a:lvl6pPr>
            <a:lvl7pPr>
              <a:defRPr sz="4500" b="1">
                <a:solidFill>
                  <a:srgbClr val="FFFFFF"/>
                </a:solidFill>
                <a:latin typeface="Arial"/>
                <a:ea typeface="Arial"/>
                <a:cs typeface="Arial"/>
              </a:defRPr>
            </a:lvl7pPr>
            <a:lvl8pPr>
              <a:defRPr sz="4500" b="1">
                <a:solidFill>
                  <a:srgbClr val="FFFFFF"/>
                </a:solidFill>
                <a:latin typeface="Arial"/>
                <a:ea typeface="Arial"/>
                <a:cs typeface="Arial"/>
              </a:defRPr>
            </a:lvl8pPr>
            <a:lvl9pPr>
              <a:defRPr sz="4500" b="1">
                <a:solidFill>
                  <a:srgbClr val="FFFFFF"/>
                </a:solidFill>
                <a:latin typeface="Arial"/>
                <a:ea typeface="Arial"/>
                <a:cs typeface="Arial"/>
              </a:defRPr>
            </a:lvl9pPr>
          </a:lstStyle>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Sınıfta izin ve mahremiyet</a:t>
            </a:r>
          </a:p>
        </p:txBody>
      </p:sp>
      <p:sp>
        <p:nvSpPr>
          <p:cNvPr id="2" name="intro">
            <a:extLst xmlns:a="http://schemas.openxmlformats.org/drawingml/2006/main">
              <a:ext uri="{FF2B5EF4-FFF2-40B4-BE49-F238E27FC236}">
                <a16:creationId xmlns:a16="http://schemas.microsoft.com/office/drawing/2014/main" id="{89ED0A3A-794B-4FFD-8B89-3733730B2BC7}"/>
              </a:ext>
            </a:extLst>
          </p:cNvPr>
          <p:cNvSpPr>
            <a:spLocks xmlns:a="http://schemas.openxmlformats.org/drawingml/2006/main" noGrp="1"/>
          </p:cNvSpPr>
          <p:nvPr/>
        </p:nvSpPr>
        <p:spPr>
          <a:xfrm xmlns:a="http://schemas.openxmlformats.org/drawingml/2006/main">
            <a:off x="666750" y="2781300"/>
            <a:ext cx="47625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0">
                <a:solidFill>
                  <a:srgbClr val="FFFFFF"/>
                </a:solidFill>
                <a:latin typeface="Arial"/>
                <a:ea typeface="Arial"/>
                <a:cs typeface="Arial"/>
              </a:defRPr>
            </a:defPPr>
            <a:lvl1pPr>
              <a:defRPr sz="2400" b="0">
                <a:solidFill>
                  <a:srgbClr val="FFFFFF"/>
                </a:solidFill>
                <a:latin typeface="Arial"/>
                <a:ea typeface="Arial"/>
                <a:cs typeface="Arial"/>
              </a:defRPr>
            </a:lvl1pPr>
            <a:lvl2pPr>
              <a:defRPr sz="2400" b="0">
                <a:solidFill>
                  <a:srgbClr val="FFFFFF"/>
                </a:solidFill>
                <a:latin typeface="Arial"/>
                <a:ea typeface="Arial"/>
                <a:cs typeface="Arial"/>
              </a:defRPr>
            </a:lvl2pPr>
            <a:lvl3pPr>
              <a:defRPr sz="2400" b="0">
                <a:solidFill>
                  <a:srgbClr val="FFFFFF"/>
                </a:solidFill>
                <a:latin typeface="Arial"/>
                <a:ea typeface="Arial"/>
                <a:cs typeface="Arial"/>
              </a:defRPr>
            </a:lvl3pPr>
            <a:lvl4pPr>
              <a:defRPr sz="2400" b="0">
                <a:solidFill>
                  <a:srgbClr val="FFFFFF"/>
                </a:solidFill>
                <a:latin typeface="Arial"/>
                <a:ea typeface="Arial"/>
                <a:cs typeface="Arial"/>
              </a:defRPr>
            </a:lvl4pPr>
            <a:lvl5pPr>
              <a:defRPr sz="2400" b="0">
                <a:solidFill>
                  <a:srgbClr val="FFFFFF"/>
                </a:solidFill>
                <a:latin typeface="Arial"/>
                <a:ea typeface="Arial"/>
                <a:cs typeface="Arial"/>
              </a:defRPr>
            </a:lvl5pPr>
            <a:lvl6pPr>
              <a:defRPr sz="2400" b="0">
                <a:solidFill>
                  <a:srgbClr val="FFFFFF"/>
                </a:solidFill>
                <a:latin typeface="Arial"/>
                <a:ea typeface="Arial"/>
                <a:cs typeface="Arial"/>
              </a:defRPr>
            </a:lvl6pPr>
            <a:lvl7pPr>
              <a:defRPr sz="2400" b="0">
                <a:solidFill>
                  <a:srgbClr val="FFFFFF"/>
                </a:solidFill>
                <a:latin typeface="Arial"/>
                <a:ea typeface="Arial"/>
                <a:cs typeface="Arial"/>
              </a:defRPr>
            </a:lvl7pPr>
            <a:lvl8pPr>
              <a:defRPr sz="2400" b="0">
                <a:solidFill>
                  <a:srgbClr val="FFFFFF"/>
                </a:solidFill>
                <a:latin typeface="Arial"/>
                <a:ea typeface="Arial"/>
                <a:cs typeface="Arial"/>
              </a:defRPr>
            </a:lvl8pPr>
            <a:lvl9pPr>
              <a:defRPr sz="2400" b="0">
                <a:solidFill>
                  <a:srgbClr val="FFFFFF"/>
                </a:solidFill>
                <a:latin typeface="Arial"/>
                <a:ea typeface="Arial"/>
                <a:cs typeface="Arial"/>
              </a:defRPr>
            </a:lvl9pPr>
          </a:lstStyle>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Öğretmenler için örnek durum çalışması</a:t>
            </a:r>
            <a:br>
              <a:rPr sz="2400" b="0">
                <a:solidFill>
                  <a:srgbClr val="FFFFFF"/>
                </a:solidFill>
                <a:latin typeface="Arial"/>
                <a:ea typeface="Arial"/>
                <a:cs typeface="Arial"/>
              </a:rPr>
            </a:br>
            <a:r>
              <a:rPr sz="2400" b="0">
                <a:solidFill>
                  <a:srgbClr val="FFFFFF"/>
                </a:solidFill>
                <a:latin typeface="Arial"/>
                <a:ea typeface="Arial"/>
                <a:cs typeface="Arial"/>
              </a:rPr>
              <a:t>Yaklaşık 35 dakika</a:t>
            </a:r>
          </a:p>
        </p:txBody>
      </p:sp>
      <p:pic>
        <p:nvPicPr>
          <p:cNvPr id="3" name="">
            <a:extLst xmlns:a="http://schemas.openxmlformats.org/drawingml/2006/main">
              <a:ext uri="{FF2B5EF4-FFF2-40B4-BE49-F238E27FC236}">
                <a16:creationId xmlns:a16="http://schemas.microsoft.com/office/drawing/2014/main" id="{714EF65E-8789-45FC-9005-49DBB619E672}"/>
              </a:ext>
            </a:extLst>
          </p:cNvPr>
          <p:cNvPicPr>
            <a:picLocks xmlns:a="http://schemas.openxmlformats.org/drawingml/2006/main" noChangeAspect="1"/>
          </p:cNvPicPr>
          <p:nvPr/>
        </p:nvPicPr>
        <p:blipFill>
          <a:blip xmlns:r="http://schemas.openxmlformats.org/officeDocument/2006/relationships" xmlns:a="http://schemas.openxmlformats.org/drawingml/2006/main" r:embed="Rfccff1e1fec24c65"/>
          <a:srcRect xmlns:a="http://schemas.openxmlformats.org/drawingml/2006/main" l="982" t="0" r="982" b="0"/>
          <a:stretch xmlns:a="http://schemas.openxmlformats.org/drawingml/2006/main">
            <a:fillRect l="0" t="0" r="0" b="0"/>
          </a:stretch>
        </p:blipFill>
        <p:spPr>
          <a:xfrm xmlns:a="http://schemas.openxmlformats.org/drawingml/2006/main">
            <a:off x="6381750" y="2476500"/>
            <a:ext cx="5143500" cy="2952750"/>
          </a:xfrm>
          <a:prstGeom xmlns:a="http://schemas.openxmlformats.org/drawingml/2006/main" prst="rect">
            <a:avLst/>
          </a:prstGeom>
        </p:spPr>
      </p:pic>
      <p:sp>
        <p:nvSpPr>
          <p:cNvPr id="4" name="page">
            <a:extLst xmlns:a="http://schemas.openxmlformats.org/drawingml/2006/main">
              <a:ext uri="{FF2B5EF4-FFF2-40B4-BE49-F238E27FC236}">
                <a16:creationId xmlns:a16="http://schemas.microsoft.com/office/drawing/2014/main" id="{BF1785D5-B839-45B6-BE44-69D5FEDD048C}"/>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FFFFFF"/>
                </a:solidFill>
                <a:latin typeface="Arial"/>
                <a:ea typeface="Arial"/>
                <a:cs typeface="Arial"/>
              </a:defRPr>
            </a:defPPr>
            <a:lvl1pPr>
              <a:defRPr sz="1275" b="0">
                <a:solidFill>
                  <a:srgbClr val="FFFFFF"/>
                </a:solidFill>
                <a:latin typeface="Arial"/>
                <a:ea typeface="Arial"/>
                <a:cs typeface="Arial"/>
              </a:defRPr>
            </a:lvl1pPr>
            <a:lvl2pPr>
              <a:defRPr sz="1275" b="0">
                <a:solidFill>
                  <a:srgbClr val="FFFFFF"/>
                </a:solidFill>
                <a:latin typeface="Arial"/>
                <a:ea typeface="Arial"/>
                <a:cs typeface="Arial"/>
              </a:defRPr>
            </a:lvl2pPr>
            <a:lvl3pPr>
              <a:defRPr sz="1275" b="0">
                <a:solidFill>
                  <a:srgbClr val="FFFFFF"/>
                </a:solidFill>
                <a:latin typeface="Arial"/>
                <a:ea typeface="Arial"/>
                <a:cs typeface="Arial"/>
              </a:defRPr>
            </a:lvl3pPr>
            <a:lvl4pPr>
              <a:defRPr sz="1275" b="0">
                <a:solidFill>
                  <a:srgbClr val="FFFFFF"/>
                </a:solidFill>
                <a:latin typeface="Arial"/>
                <a:ea typeface="Arial"/>
                <a:cs typeface="Arial"/>
              </a:defRPr>
            </a:lvl4pPr>
            <a:lvl5pPr>
              <a:defRPr sz="1275" b="0">
                <a:solidFill>
                  <a:srgbClr val="FFFFFF"/>
                </a:solidFill>
                <a:latin typeface="Arial"/>
                <a:ea typeface="Arial"/>
                <a:cs typeface="Arial"/>
              </a:defRPr>
            </a:lvl5pPr>
            <a:lvl6pPr>
              <a:defRPr sz="1275" b="0">
                <a:solidFill>
                  <a:srgbClr val="FFFFFF"/>
                </a:solidFill>
                <a:latin typeface="Arial"/>
                <a:ea typeface="Arial"/>
                <a:cs typeface="Arial"/>
              </a:defRPr>
            </a:lvl6pPr>
            <a:lvl7pPr>
              <a:defRPr sz="1275" b="0">
                <a:solidFill>
                  <a:srgbClr val="FFFFFF"/>
                </a:solidFill>
                <a:latin typeface="Arial"/>
                <a:ea typeface="Arial"/>
                <a:cs typeface="Arial"/>
              </a:defRPr>
            </a:lvl7pPr>
            <a:lvl8pPr>
              <a:defRPr sz="1275" b="0">
                <a:solidFill>
                  <a:srgbClr val="FFFFFF"/>
                </a:solidFill>
                <a:latin typeface="Arial"/>
                <a:ea typeface="Arial"/>
                <a:cs typeface="Arial"/>
              </a:defRPr>
            </a:lvl8pPr>
            <a:lvl9pPr>
              <a:defRPr sz="1275" b="0">
                <a:solidFill>
                  <a:srgbClr val="FFFFFF"/>
                </a:solidFill>
                <a:latin typeface="Arial"/>
                <a:ea typeface="Arial"/>
                <a:cs typeface="Arial"/>
              </a:defRPr>
            </a:lvl9pPr>
          </a:lstStyle>
          <a:p xmlns:a="http://schemas.openxmlformats.org/drawingml/2006/main">
            <a:pPr>
              <a:defRPr sz="1275" b="0">
                <a:solidFill>
                  <a:srgbClr val="FFFFFF"/>
                </a:solidFill>
                <a:latin typeface="Arial"/>
                <a:ea typeface="Arial"/>
                <a:cs typeface="Arial"/>
              </a:defRPr>
            </a:pPr>
            <a:r>
              <a:rPr sz="1275" b="0">
                <a:solidFill>
                  <a:srgbClr val="FFFFFF"/>
                </a:solidFill>
                <a:latin typeface="Arial"/>
                <a:ea typeface="Arial"/>
                <a:cs typeface="Arial"/>
              </a:rPr>
              <a:t>Blog PDR   1</a:t>
            </a:r>
          </a:p>
        </p:txBody>
      </p:sp>
    </p:spTree>
    <p:extLst>
      <p:ext uri="{BB962C8B-B14F-4D97-AF65-F5344CB8AC3E}">
        <p14:creationId xmlns:p14="http://schemas.microsoft.com/office/powerpoint/2010/main" val="1143454509"/>
      </p:ext>
    </p:extLst>
  </p:cSld>
</p:sld>
</file>

<file path=ppt/slides/slide2.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1D40E369-B967-40EF-B0E1-262736803348}"/>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Gereken bilgi ve özel bilgi</a:t>
            </a:r>
          </a:p>
        </p:txBody>
      </p:sp>
      <p:sp>
        <p:nvSpPr>
          <p:cNvPr id="2" name="lead">
            <a:extLst xmlns:a="http://schemas.openxmlformats.org/drawingml/2006/main">
              <a:ext uri="{FF2B5EF4-FFF2-40B4-BE49-F238E27FC236}">
                <a16:creationId xmlns:a16="http://schemas.microsoft.com/office/drawing/2014/main" id="{E1822A20-177E-471F-91A9-72570A215CF3}"/>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Bir bilgiyi istemeden önce dersin hangi amacına hizmet ettiğini açıklayalım.</a:t>
            </a:r>
          </a:p>
        </p:txBody>
      </p:sp>
      <p:sp>
        <p:nvSpPr>
          <p:cNvPr id="3" name="left-heading">
            <a:extLst xmlns:a="http://schemas.openxmlformats.org/drawingml/2006/main">
              <a:ext uri="{FF2B5EF4-FFF2-40B4-BE49-F238E27FC236}">
                <a16:creationId xmlns:a16="http://schemas.microsoft.com/office/drawing/2014/main" id="{CD5A7D6C-2119-4E85-859F-B02AEEA2D067}"/>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Ders için gereken</a:t>
            </a:r>
          </a:p>
        </p:txBody>
      </p:sp>
      <p:sp>
        <p:nvSpPr>
          <p:cNvPr id="4" name="left-body">
            <a:extLst xmlns:a="http://schemas.openxmlformats.org/drawingml/2006/main">
              <a:ext uri="{FF2B5EF4-FFF2-40B4-BE49-F238E27FC236}">
                <a16:creationId xmlns:a16="http://schemas.microsoft.com/office/drawing/2014/main" id="{05A2384A-0F7E-4F13-A5C7-5880BBCE156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Bir karakterin günlük yaşamını anlatmak, anlatım becerisi çalıştırabilir.</a:t>
            </a:r>
          </a:p>
        </p:txBody>
      </p:sp>
      <p:sp>
        <p:nvSpPr>
          <p:cNvPr id="5" name="right-heading">
            <a:extLst xmlns:a="http://schemas.openxmlformats.org/drawingml/2006/main">
              <a:ext uri="{FF2B5EF4-FFF2-40B4-BE49-F238E27FC236}">
                <a16:creationId xmlns:a16="http://schemas.microsoft.com/office/drawing/2014/main" id="{14013AE9-A299-493A-A608-C0B50AAFBAB7}"/>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Gerekmeyen ayrıntı</a:t>
            </a:r>
          </a:p>
        </p:txBody>
      </p:sp>
      <p:sp>
        <p:nvSpPr>
          <p:cNvPr id="6" name="right-body">
            <a:extLst xmlns:a="http://schemas.openxmlformats.org/drawingml/2006/main">
              <a:ext uri="{FF2B5EF4-FFF2-40B4-BE49-F238E27FC236}">
                <a16:creationId xmlns:a16="http://schemas.microsoft.com/office/drawing/2014/main" id="{8BD6F49E-EF8A-4028-884D-9EF550A8CAE3}"/>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Öğrencinin ailesinin ayrılık nedenini sınıfa anlatması aynı amaç için gerekli değildir.</a:t>
            </a:r>
          </a:p>
        </p:txBody>
      </p:sp>
      <p:sp>
        <p:nvSpPr>
          <p:cNvPr id="7" name="page">
            <a:extLst xmlns:a="http://schemas.openxmlformats.org/drawingml/2006/main">
              <a:ext uri="{FF2B5EF4-FFF2-40B4-BE49-F238E27FC236}">
                <a16:creationId xmlns:a16="http://schemas.microsoft.com/office/drawing/2014/main" id="{C6D64CAF-1E08-4268-8961-028C5DA14E61}"/>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2</a:t>
            </a:r>
          </a:p>
        </p:txBody>
      </p:sp>
    </p:spTree>
    <p:extLst>
      <p:ext uri="{BB962C8B-B14F-4D97-AF65-F5344CB8AC3E}">
        <p14:creationId xmlns:p14="http://schemas.microsoft.com/office/powerpoint/2010/main" val="1280968519"/>
      </p:ext>
    </p:extLst>
  </p:cSld>
</p:sld>
</file>

<file path=ppt/slides/slide3.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DF805D25-7005-4E1D-B877-3494837EE455}"/>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Seçimin koşulları</a:t>
            </a:r>
          </a:p>
        </p:txBody>
      </p:sp>
      <p:sp>
        <p:nvSpPr>
          <p:cNvPr id="2" name="lead">
            <a:extLst xmlns:a="http://schemas.openxmlformats.org/drawingml/2006/main">
              <a:ext uri="{FF2B5EF4-FFF2-40B4-BE49-F238E27FC236}">
                <a16:creationId xmlns:a16="http://schemas.microsoft.com/office/drawing/2014/main" id="{C16F3FD7-50DE-4C27-AF04-18313AD71F7B}"/>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Öğrenci neyi, nerede ve kimlerle paylaşacağını anlayabilmeli.</a:t>
            </a:r>
          </a:p>
        </p:txBody>
      </p:sp>
      <p:sp>
        <p:nvSpPr>
          <p:cNvPr id="3" name="left-heading">
            <a:extLst xmlns:a="http://schemas.openxmlformats.org/drawingml/2006/main">
              <a:ext uri="{FF2B5EF4-FFF2-40B4-BE49-F238E27FC236}">
                <a16:creationId xmlns:a16="http://schemas.microsoft.com/office/drawing/2014/main" id="{3454D90F-D9D5-4052-887A-FE480844C7E5}"/>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Açık kapsam</a:t>
            </a:r>
          </a:p>
        </p:txBody>
      </p:sp>
      <p:sp>
        <p:nvSpPr>
          <p:cNvPr id="4" name="left-body">
            <a:extLst xmlns:a="http://schemas.openxmlformats.org/drawingml/2006/main">
              <a:ext uri="{FF2B5EF4-FFF2-40B4-BE49-F238E27FC236}">
                <a16:creationId xmlns:a16="http://schemas.microsoft.com/office/drawing/2014/main" id="{6BDF2AF3-99D3-497E-865D-ED2B40F29B3D}"/>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“Bu yazıyı yalnız sınıf panosunda bir hafta kullanmak istiyorum.”</a:t>
            </a:r>
          </a:p>
        </p:txBody>
      </p:sp>
      <p:sp>
        <p:nvSpPr>
          <p:cNvPr id="5" name="right-heading">
            <a:extLst xmlns:a="http://schemas.openxmlformats.org/drawingml/2006/main">
              <a:ext uri="{FF2B5EF4-FFF2-40B4-BE49-F238E27FC236}">
                <a16:creationId xmlns:a16="http://schemas.microsoft.com/office/drawing/2014/main" id="{99F0E6B1-3DA2-48BF-A461-0ABCDBF800EE}"/>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Gerçek seçenek</a:t>
            </a:r>
          </a:p>
        </p:txBody>
      </p:sp>
      <p:sp>
        <p:nvSpPr>
          <p:cNvPr id="6" name="right-body">
            <a:extLst xmlns:a="http://schemas.openxmlformats.org/drawingml/2006/main">
              <a:ext uri="{FF2B5EF4-FFF2-40B4-BE49-F238E27FC236}">
                <a16:creationId xmlns:a16="http://schemas.microsoft.com/office/drawing/2014/main" id="{1A2277D7-C022-40B8-98F2-1A81C06EDB4B}"/>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Kişisel anlatı yerine kurgu örnek aynı ders amacına hizmet edebilir. Alternatif düşük not getirmez.</a:t>
            </a:r>
          </a:p>
        </p:txBody>
      </p:sp>
      <p:sp>
        <p:nvSpPr>
          <p:cNvPr id="7" name="page">
            <a:extLst xmlns:a="http://schemas.openxmlformats.org/drawingml/2006/main">
              <a:ext uri="{FF2B5EF4-FFF2-40B4-BE49-F238E27FC236}">
                <a16:creationId xmlns:a16="http://schemas.microsoft.com/office/drawing/2014/main" id="{BD8C3FCB-B629-445D-A6CE-DDC9ECD763DE}"/>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3</a:t>
            </a:r>
          </a:p>
        </p:txBody>
      </p:sp>
    </p:spTree>
    <p:extLst>
      <p:ext uri="{BB962C8B-B14F-4D97-AF65-F5344CB8AC3E}">
        <p14:creationId xmlns:p14="http://schemas.microsoft.com/office/powerpoint/2010/main" val="859515766"/>
      </p:ext>
    </p:extLst>
  </p:cSld>
</p:sld>
</file>

<file path=ppt/slides/slide4.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FA9B08C0-B5E2-41E2-958A-12AD19B25F20}"/>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Aile anlatısı görevi</a:t>
            </a:r>
          </a:p>
        </p:txBody>
      </p:sp>
      <p:sp>
        <p:nvSpPr>
          <p:cNvPr id="2" name="lead">
            <a:extLst xmlns:a="http://schemas.openxmlformats.org/drawingml/2006/main">
              <a:ext uri="{FF2B5EF4-FFF2-40B4-BE49-F238E27FC236}">
                <a16:creationId xmlns:a16="http://schemas.microsoft.com/office/drawing/2014/main" id="{628872B4-5BF0-453B-9EA3-C179547B1080}"/>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“Aile fotoğrafı getirip ev hayatını anlat.” yönergesini inceleyelim.</a:t>
            </a:r>
          </a:p>
        </p:txBody>
      </p:sp>
      <p:sp>
        <p:nvSpPr>
          <p:cNvPr id="3" name="left-heading">
            <a:extLst xmlns:a="http://schemas.openxmlformats.org/drawingml/2006/main">
              <a:ext uri="{FF2B5EF4-FFF2-40B4-BE49-F238E27FC236}">
                <a16:creationId xmlns:a16="http://schemas.microsoft.com/office/drawing/2014/main" id="{F34B4066-7B98-4C8E-A565-89D648F11A84}"/>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Olası güçlük</a:t>
            </a:r>
          </a:p>
        </p:txBody>
      </p:sp>
      <p:sp>
        <p:nvSpPr>
          <p:cNvPr id="4" name="left-body">
            <a:extLst xmlns:a="http://schemas.openxmlformats.org/drawingml/2006/main">
              <a:ext uri="{FF2B5EF4-FFF2-40B4-BE49-F238E27FC236}">
                <a16:creationId xmlns:a16="http://schemas.microsoft.com/office/drawing/2014/main" id="{6373DFC6-D50F-403F-8861-D3C86317A262}"/>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Öğrenci fotoğrafını veya aile düzenini paylaşmak istemeyebilir. Bunu açıklaması gerekmez.</a:t>
            </a:r>
          </a:p>
        </p:txBody>
      </p:sp>
      <p:sp>
        <p:nvSpPr>
          <p:cNvPr id="5" name="right-heading">
            <a:extLst xmlns:a="http://schemas.openxmlformats.org/drawingml/2006/main">
              <a:ext uri="{FF2B5EF4-FFF2-40B4-BE49-F238E27FC236}">
                <a16:creationId xmlns:a16="http://schemas.microsoft.com/office/drawing/2014/main" id="{0FDF5D4C-EF3D-421A-A1A8-154A40C8AAED}"/>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Yeniden kurulan görev</a:t>
            </a:r>
          </a:p>
        </p:txBody>
      </p:sp>
      <p:sp>
        <p:nvSpPr>
          <p:cNvPr id="6" name="right-body">
            <a:extLst xmlns:a="http://schemas.openxmlformats.org/drawingml/2006/main">
              <a:ext uri="{FF2B5EF4-FFF2-40B4-BE49-F238E27FC236}">
                <a16:creationId xmlns:a16="http://schemas.microsoft.com/office/drawing/2014/main" id="{D50EDDBE-65A6-4DAA-A310-CF193FC21182}"/>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“Günlük yaşamı anlatmak için seçtiğin bir nesneyi veya kurgu kişiyi kullanabilirsin.”</a:t>
            </a:r>
          </a:p>
        </p:txBody>
      </p:sp>
      <p:sp>
        <p:nvSpPr>
          <p:cNvPr id="7" name="page">
            <a:extLst xmlns:a="http://schemas.openxmlformats.org/drawingml/2006/main">
              <a:ext uri="{FF2B5EF4-FFF2-40B4-BE49-F238E27FC236}">
                <a16:creationId xmlns:a16="http://schemas.microsoft.com/office/drawing/2014/main" id="{1D6699B7-03B5-4C5D-B8D0-68D2A787CAE3}"/>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4</a:t>
            </a:r>
          </a:p>
        </p:txBody>
      </p:sp>
    </p:spTree>
    <p:extLst>
      <p:ext uri="{BB962C8B-B14F-4D97-AF65-F5344CB8AC3E}">
        <p14:creationId xmlns:p14="http://schemas.microsoft.com/office/powerpoint/2010/main" val="1789007146"/>
      </p:ext>
    </p:extLst>
  </p:cSld>
</p:sld>
</file>

<file path=ppt/slides/slide5.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5CF21DBB-9885-4280-8856-C12E450E8457}"/>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Öğrenci çalışmasının paylaşımı</a:t>
            </a:r>
          </a:p>
        </p:txBody>
      </p:sp>
      <p:sp>
        <p:nvSpPr>
          <p:cNvPr id="2" name="lead">
            <a:extLst xmlns:a="http://schemas.openxmlformats.org/drawingml/2006/main">
              <a:ext uri="{FF2B5EF4-FFF2-40B4-BE49-F238E27FC236}">
                <a16:creationId xmlns:a16="http://schemas.microsoft.com/office/drawing/2014/main" id="{502D2F57-D2B3-4AE6-A601-F258EBFEDBBC}"/>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Öğrencinin yazısını panoya koymadan önce kullanımı konuşalım.</a:t>
            </a:r>
          </a:p>
        </p:txBody>
      </p:sp>
      <p:sp>
        <p:nvSpPr>
          <p:cNvPr id="3" name="left-heading">
            <a:extLst xmlns:a="http://schemas.openxmlformats.org/drawingml/2006/main">
              <a:ext uri="{FF2B5EF4-FFF2-40B4-BE49-F238E27FC236}">
                <a16:creationId xmlns:a16="http://schemas.microsoft.com/office/drawing/2014/main" id="{1FF6205B-C446-431F-9EF1-09C595EA047E}"/>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Öğretmen cümlesi</a:t>
            </a:r>
          </a:p>
        </p:txBody>
      </p:sp>
      <p:sp>
        <p:nvSpPr>
          <p:cNvPr id="4" name="left-body">
            <a:extLst xmlns:a="http://schemas.openxmlformats.org/drawingml/2006/main">
              <a:ext uri="{FF2B5EF4-FFF2-40B4-BE49-F238E27FC236}">
                <a16:creationId xmlns:a16="http://schemas.microsoft.com/office/drawing/2014/main" id="{27F3B5BB-6E87-47DF-99ED-49D3DB9616C5}"/>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“Yazını sınıf panosunda kullanmak istiyorum. Paylaşılmasını ve adının görünmesini nasıl buluyorsun?”</a:t>
            </a:r>
          </a:p>
        </p:txBody>
      </p:sp>
      <p:sp>
        <p:nvSpPr>
          <p:cNvPr id="5" name="right-heading">
            <a:extLst xmlns:a="http://schemas.openxmlformats.org/drawingml/2006/main">
              <a:ext uri="{FF2B5EF4-FFF2-40B4-BE49-F238E27FC236}">
                <a16:creationId xmlns:a16="http://schemas.microsoft.com/office/drawing/2014/main" id="{C07E811D-43A5-4561-A8D2-1097F4DAC7EA}"/>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Yanıtın ardından</a:t>
            </a:r>
          </a:p>
        </p:txBody>
      </p:sp>
      <p:sp>
        <p:nvSpPr>
          <p:cNvPr id="6" name="right-body">
            <a:extLst xmlns:a="http://schemas.openxmlformats.org/drawingml/2006/main">
              <a:ext uri="{FF2B5EF4-FFF2-40B4-BE49-F238E27FC236}">
                <a16:creationId xmlns:a16="http://schemas.microsoft.com/office/drawing/2014/main" id="{199E368C-E36A-4A5F-A626-716BB4A72AA8}"/>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Öğrenci istemiyorsa başka bir örnek seçilir. Sınıf panosuna verilen yanıt çevrim içi paylaşımı kapsamaz.</a:t>
            </a:r>
          </a:p>
        </p:txBody>
      </p:sp>
      <p:sp>
        <p:nvSpPr>
          <p:cNvPr id="7" name="page">
            <a:extLst xmlns:a="http://schemas.openxmlformats.org/drawingml/2006/main">
              <a:ext uri="{FF2B5EF4-FFF2-40B4-BE49-F238E27FC236}">
                <a16:creationId xmlns:a16="http://schemas.microsoft.com/office/drawing/2014/main" id="{42DA48F6-4B98-4918-B931-A77AFF0205AF}"/>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5</a:t>
            </a:r>
          </a:p>
        </p:txBody>
      </p:sp>
    </p:spTree>
    <p:extLst>
      <p:ext uri="{BB962C8B-B14F-4D97-AF65-F5344CB8AC3E}">
        <p14:creationId xmlns:p14="http://schemas.microsoft.com/office/powerpoint/2010/main" val="1611351922"/>
      </p:ext>
    </p:extLst>
  </p:cSld>
</p:sld>
</file>

<file path=ppt/slides/slide6.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F851AB89-1B7C-4070-997D-9DDDBE3E7FF9}"/>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Destek bilgisini sınıfa açıklamak</a:t>
            </a:r>
          </a:p>
        </p:txBody>
      </p:sp>
      <p:sp>
        <p:nvSpPr>
          <p:cNvPr id="2" name="lead">
            <a:extLst xmlns:a="http://schemas.openxmlformats.org/drawingml/2006/main">
              <a:ext uri="{FF2B5EF4-FFF2-40B4-BE49-F238E27FC236}">
                <a16:creationId xmlns:a16="http://schemas.microsoft.com/office/drawing/2014/main" id="{8285A73D-AF28-4B6D-9941-9FF36C60A726}"/>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“Arkadaşınız destek aldığı için ona kolay görev verelim.” ifadesi özel bilgi açığa çıkarır.</a:t>
            </a:r>
          </a:p>
        </p:txBody>
      </p:sp>
      <p:sp>
        <p:nvSpPr>
          <p:cNvPr id="3" name="left-heading">
            <a:extLst xmlns:a="http://schemas.openxmlformats.org/drawingml/2006/main">
              <a:ext uri="{FF2B5EF4-FFF2-40B4-BE49-F238E27FC236}">
                <a16:creationId xmlns:a16="http://schemas.microsoft.com/office/drawing/2014/main" id="{486E0159-50A1-466B-BF21-8340AE71BA1A}"/>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Düzenlenecek olan</a:t>
            </a:r>
          </a:p>
        </p:txBody>
      </p:sp>
      <p:sp>
        <p:nvSpPr>
          <p:cNvPr id="4" name="left-body">
            <a:extLst xmlns:a="http://schemas.openxmlformats.org/drawingml/2006/main">
              <a:ext uri="{FF2B5EF4-FFF2-40B4-BE49-F238E27FC236}">
                <a16:creationId xmlns:a16="http://schemas.microsoft.com/office/drawing/2014/main" id="{7592E9C0-4C69-4F7F-A882-2CAEB02F711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Öğretmen, görevlerin katılım yollarını öğrencinin gereksinimine göre hazırlar.</a:t>
            </a:r>
          </a:p>
        </p:txBody>
      </p:sp>
      <p:sp>
        <p:nvSpPr>
          <p:cNvPr id="5" name="right-heading">
            <a:extLst xmlns:a="http://schemas.openxmlformats.org/drawingml/2006/main">
              <a:ext uri="{FF2B5EF4-FFF2-40B4-BE49-F238E27FC236}">
                <a16:creationId xmlns:a16="http://schemas.microsoft.com/office/drawing/2014/main" id="{54FA9B05-89AA-47C2-89D7-37E00168A754}"/>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Sınıfa söylenebilecek</a:t>
            </a:r>
          </a:p>
        </p:txBody>
      </p:sp>
      <p:sp>
        <p:nvSpPr>
          <p:cNvPr id="6" name="right-body">
            <a:extLst xmlns:a="http://schemas.openxmlformats.org/drawingml/2006/main">
              <a:ext uri="{FF2B5EF4-FFF2-40B4-BE49-F238E27FC236}">
                <a16:creationId xmlns:a16="http://schemas.microsoft.com/office/drawing/2014/main" id="{1CC66F4C-4D21-4A2D-B750-19D7C668651D}"/>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“Bu görevi yazarak, sözlü anlatarak veya uygun bir görselle açıklayabilirsiniz.”</a:t>
            </a:r>
          </a:p>
        </p:txBody>
      </p:sp>
      <p:sp>
        <p:nvSpPr>
          <p:cNvPr id="7" name="page">
            <a:extLst xmlns:a="http://schemas.openxmlformats.org/drawingml/2006/main">
              <a:ext uri="{FF2B5EF4-FFF2-40B4-BE49-F238E27FC236}">
                <a16:creationId xmlns:a16="http://schemas.microsoft.com/office/drawing/2014/main" id="{F1DAE9C0-862B-4C11-BA9E-C50290A817E7}"/>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6</a:t>
            </a:r>
          </a:p>
        </p:txBody>
      </p:sp>
    </p:spTree>
    <p:extLst>
      <p:ext uri="{BB962C8B-B14F-4D97-AF65-F5344CB8AC3E}">
        <p14:creationId xmlns:p14="http://schemas.microsoft.com/office/powerpoint/2010/main" val="1504070053"/>
      </p:ext>
    </p:extLst>
  </p:cSld>
</p:sld>
</file>

<file path=ppt/slides/slide7.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A63B0128-971A-4033-9ADD-E14DD2AACB00}"/>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Sessizlik ve kararsızlık</a:t>
            </a:r>
          </a:p>
        </p:txBody>
      </p:sp>
      <p:sp>
        <p:nvSpPr>
          <p:cNvPr id="2" name="lead">
            <a:extLst xmlns:a="http://schemas.openxmlformats.org/drawingml/2006/main">
              <a:ext uri="{FF2B5EF4-FFF2-40B4-BE49-F238E27FC236}">
                <a16:creationId xmlns:a16="http://schemas.microsoft.com/office/drawing/2014/main" id="{20DA7515-A2E4-4F44-860B-DD4C79C4E99C}"/>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Yanıt vermemek, paylaşmayı kabul ettiği anlamına gelmez.</a:t>
            </a:r>
          </a:p>
        </p:txBody>
      </p:sp>
      <p:sp>
        <p:nvSpPr>
          <p:cNvPr id="3" name="left-heading">
            <a:extLst xmlns:a="http://schemas.openxmlformats.org/drawingml/2006/main">
              <a:ext uri="{FF2B5EF4-FFF2-40B4-BE49-F238E27FC236}">
                <a16:creationId xmlns:a16="http://schemas.microsoft.com/office/drawing/2014/main" id="{928C74D2-8E49-40CB-A0C3-D472F86522E9}"/>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Belirsiz an</a:t>
            </a:r>
          </a:p>
        </p:txBody>
      </p:sp>
      <p:sp>
        <p:nvSpPr>
          <p:cNvPr id="4" name="left-body">
            <a:extLst xmlns:a="http://schemas.openxmlformats.org/drawingml/2006/main">
              <a:ext uri="{FF2B5EF4-FFF2-40B4-BE49-F238E27FC236}">
                <a16:creationId xmlns:a16="http://schemas.microsoft.com/office/drawing/2014/main" id="{B4D1E2E6-7BFC-422E-B323-13874960DC95}"/>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“İstemiyorsan söyle” denince öğrenci başını eğiyor. Öğretmen bunu onay sayıyor.</a:t>
            </a:r>
          </a:p>
        </p:txBody>
      </p:sp>
      <p:sp>
        <p:nvSpPr>
          <p:cNvPr id="5" name="right-heading">
            <a:extLst xmlns:a="http://schemas.openxmlformats.org/drawingml/2006/main">
              <a:ext uri="{FF2B5EF4-FFF2-40B4-BE49-F238E27FC236}">
                <a16:creationId xmlns:a16="http://schemas.microsoft.com/office/drawing/2014/main" id="{A2B3B06A-D833-4666-AFCE-490DA4548094}"/>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Daha açık karşılık</a:t>
            </a:r>
          </a:p>
        </p:txBody>
      </p:sp>
      <p:sp>
        <p:nvSpPr>
          <p:cNvPr id="6" name="right-body">
            <a:extLst xmlns:a="http://schemas.openxmlformats.org/drawingml/2006/main">
              <a:ext uri="{FF2B5EF4-FFF2-40B4-BE49-F238E27FC236}">
                <a16:creationId xmlns:a16="http://schemas.microsoft.com/office/drawing/2014/main" id="{7874FA58-27AD-4DED-9F4B-0F9E9B5CE76B}"/>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“Şimdi cevap vermen gerekmiyor. Benimle ayrıca konuşabilir veya kısa not yazabilirsin.”</a:t>
            </a:r>
          </a:p>
        </p:txBody>
      </p:sp>
      <p:sp>
        <p:nvSpPr>
          <p:cNvPr id="7" name="page">
            <a:extLst xmlns:a="http://schemas.openxmlformats.org/drawingml/2006/main">
              <a:ext uri="{FF2B5EF4-FFF2-40B4-BE49-F238E27FC236}">
                <a16:creationId xmlns:a16="http://schemas.microsoft.com/office/drawing/2014/main" id="{CEC92586-DDAD-43FD-9AED-FBB23E54B4CE}"/>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7</a:t>
            </a:r>
          </a:p>
        </p:txBody>
      </p:sp>
    </p:spTree>
    <p:extLst>
      <p:ext uri="{BB962C8B-B14F-4D97-AF65-F5344CB8AC3E}">
        <p14:creationId xmlns:p14="http://schemas.microsoft.com/office/powerpoint/2010/main" val="929953053"/>
      </p:ext>
    </p:extLst>
  </p:cSld>
</p:sld>
</file>

<file path=ppt/slides/slide8.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355CD897-3C37-4554-9A41-3A2B5082C604}"/>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İkili ifade çalışması</a:t>
            </a:r>
          </a:p>
        </p:txBody>
      </p:sp>
      <p:sp>
        <p:nvSpPr>
          <p:cNvPr id="2" name="lead">
            <a:extLst xmlns:a="http://schemas.openxmlformats.org/drawingml/2006/main">
              <a:ext uri="{FF2B5EF4-FFF2-40B4-BE49-F238E27FC236}">
                <a16:creationId xmlns:a16="http://schemas.microsoft.com/office/drawing/2014/main" id="{D892C3CD-E045-4011-82B7-AD16B9C855D7}"/>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“Herkes duygularını sınıfa anlatsın. Anlatmayan katılmamış sayılır.”</a:t>
            </a:r>
          </a:p>
        </p:txBody>
      </p:sp>
      <p:sp>
        <p:nvSpPr>
          <p:cNvPr id="3" name="left-heading">
            <a:extLst xmlns:a="http://schemas.openxmlformats.org/drawingml/2006/main">
              <a:ext uri="{FF2B5EF4-FFF2-40B4-BE49-F238E27FC236}">
                <a16:creationId xmlns:a16="http://schemas.microsoft.com/office/drawing/2014/main" id="{8822E3C7-6167-4C22-9356-23A812D4C60D}"/>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İnceleme sorusu</a:t>
            </a:r>
          </a:p>
        </p:txBody>
      </p:sp>
      <p:sp>
        <p:nvSpPr>
          <p:cNvPr id="4" name="left-body">
            <a:extLst xmlns:a="http://schemas.openxmlformats.org/drawingml/2006/main">
              <a:ext uri="{FF2B5EF4-FFF2-40B4-BE49-F238E27FC236}">
                <a16:creationId xmlns:a16="http://schemas.microsoft.com/office/drawing/2014/main" id="{A71DC3BE-9D79-4D3E-AACC-C6363AD1E0A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Dersin amacı hangi beceriyi çalışmak? Kişisel yaşantıyı açıklamak bu amaç için gerekiyor mu?</a:t>
            </a:r>
          </a:p>
        </p:txBody>
      </p:sp>
      <p:sp>
        <p:nvSpPr>
          <p:cNvPr id="5" name="right-heading">
            <a:extLst xmlns:a="http://schemas.openxmlformats.org/drawingml/2006/main">
              <a:ext uri="{FF2B5EF4-FFF2-40B4-BE49-F238E27FC236}">
                <a16:creationId xmlns:a16="http://schemas.microsoft.com/office/drawing/2014/main" id="{2A3E037E-670F-42BD-B6DE-A5294AB39149}"/>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Katılımcının görevi</a:t>
            </a:r>
          </a:p>
        </p:txBody>
      </p:sp>
      <p:sp>
        <p:nvSpPr>
          <p:cNvPr id="6" name="right-body">
            <a:extLst xmlns:a="http://schemas.openxmlformats.org/drawingml/2006/main">
              <a:ext uri="{FF2B5EF4-FFF2-40B4-BE49-F238E27FC236}">
                <a16:creationId xmlns:a16="http://schemas.microsoft.com/office/drawing/2014/main" id="{92626F2E-AE42-498D-BB03-7779CB1C34F7}"/>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Aynı amacı koruyan bir yönerge yazın. Bir alternatif ekleyin. Paylaşılacak özel bilgiyi azaltın.</a:t>
            </a:r>
          </a:p>
        </p:txBody>
      </p:sp>
      <p:sp>
        <p:nvSpPr>
          <p:cNvPr id="7" name="page">
            <a:extLst xmlns:a="http://schemas.openxmlformats.org/drawingml/2006/main">
              <a:ext uri="{FF2B5EF4-FFF2-40B4-BE49-F238E27FC236}">
                <a16:creationId xmlns:a16="http://schemas.microsoft.com/office/drawing/2014/main" id="{9F58516A-7878-4B9F-A347-9D2AAB313CF1}"/>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8</a:t>
            </a:r>
          </a:p>
        </p:txBody>
      </p:sp>
    </p:spTree>
    <p:extLst>
      <p:ext uri="{BB962C8B-B14F-4D97-AF65-F5344CB8AC3E}">
        <p14:creationId xmlns:p14="http://schemas.microsoft.com/office/powerpoint/2010/main" val="2077808681"/>
      </p:ext>
    </p:extLst>
  </p:cSld>
</p:sld>
</file>

<file path=ppt/slides/slide9.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DBE1FF0E-4F7F-40D4-AE02-4CC95CD2BDD7}"/>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Örnek yanıt ve gerekçesi</a:t>
            </a:r>
          </a:p>
        </p:txBody>
      </p:sp>
      <p:sp>
        <p:nvSpPr>
          <p:cNvPr id="2" name="lead">
            <a:extLst xmlns:a="http://schemas.openxmlformats.org/drawingml/2006/main">
              <a:ext uri="{FF2B5EF4-FFF2-40B4-BE49-F238E27FC236}">
                <a16:creationId xmlns:a16="http://schemas.microsoft.com/office/drawing/2014/main" id="{1A266C51-937A-43DC-B9C9-1949B4AF24D3}"/>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“Kurgu karakterin ne hissedebileceğini yazabilirsin. Kendi örneğini özel tutabilirsin.”</a:t>
            </a:r>
          </a:p>
        </p:txBody>
      </p:sp>
      <p:sp>
        <p:nvSpPr>
          <p:cNvPr id="3" name="left-heading">
            <a:extLst xmlns:a="http://schemas.openxmlformats.org/drawingml/2006/main">
              <a:ext uri="{FF2B5EF4-FFF2-40B4-BE49-F238E27FC236}">
                <a16:creationId xmlns:a16="http://schemas.microsoft.com/office/drawing/2014/main" id="{25D5B7F1-1579-4E46-BE2E-6C7E348D775C}"/>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Korunan amaç</a:t>
            </a:r>
          </a:p>
        </p:txBody>
      </p:sp>
      <p:sp>
        <p:nvSpPr>
          <p:cNvPr id="4" name="left-body">
            <a:extLst xmlns:a="http://schemas.openxmlformats.org/drawingml/2006/main">
              <a:ext uri="{FF2B5EF4-FFF2-40B4-BE49-F238E27FC236}">
                <a16:creationId xmlns:a16="http://schemas.microsoft.com/office/drawing/2014/main" id="{FE9EEFBA-0FAA-4DFC-A956-5500E2AC1B76}"/>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Katılımcı duyguyu adlandırır ve hangi durumda ortaya çıkabileceğini açıklar.</a:t>
            </a:r>
          </a:p>
        </p:txBody>
      </p:sp>
      <p:sp>
        <p:nvSpPr>
          <p:cNvPr id="5" name="right-heading">
            <a:extLst xmlns:a="http://schemas.openxmlformats.org/drawingml/2006/main">
              <a:ext uri="{FF2B5EF4-FFF2-40B4-BE49-F238E27FC236}">
                <a16:creationId xmlns:a16="http://schemas.microsoft.com/office/drawing/2014/main" id="{889C775F-7359-47F0-906E-AC78B80E5670}"/>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Kaldırılan baskı</a:t>
            </a:r>
          </a:p>
        </p:txBody>
      </p:sp>
      <p:sp>
        <p:nvSpPr>
          <p:cNvPr id="6" name="right-body">
            <a:extLst xmlns:a="http://schemas.openxmlformats.org/drawingml/2006/main">
              <a:ext uri="{FF2B5EF4-FFF2-40B4-BE49-F238E27FC236}">
                <a16:creationId xmlns:a16="http://schemas.microsoft.com/office/drawing/2014/main" id="{41AF2A92-7184-45DC-9D19-E5759F151087}"/>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Kendi özel yaşantısını sınıfa anlatmak görevi tamamlama koşulu olmaktan çıkar.</a:t>
            </a:r>
          </a:p>
        </p:txBody>
      </p:sp>
      <p:sp>
        <p:nvSpPr>
          <p:cNvPr id="7" name="page">
            <a:extLst xmlns:a="http://schemas.openxmlformats.org/drawingml/2006/main">
              <a:ext uri="{FF2B5EF4-FFF2-40B4-BE49-F238E27FC236}">
                <a16:creationId xmlns:a16="http://schemas.microsoft.com/office/drawing/2014/main" id="{54C13867-E249-4086-AA21-3640C41DC2C1}"/>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9</a:t>
            </a:r>
          </a:p>
        </p:txBody>
      </p:sp>
    </p:spTree>
    <p:extLst>
      <p:ext uri="{BB962C8B-B14F-4D97-AF65-F5344CB8AC3E}">
        <p14:creationId xmlns:p14="http://schemas.microsoft.com/office/powerpoint/2010/main" val="1973409905"/>
      </p:ext>
    </p:extLst>
  </p:cSld>
</p:sld>
</file>

<file path=ppt/slides/slide10.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11CAB1F3-19BD-425A-A440-CE4863E1F0E7}"/>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Güvenlik gerektiren açıklama</a:t>
            </a:r>
          </a:p>
        </p:txBody>
      </p:sp>
      <p:sp>
        <p:nvSpPr>
          <p:cNvPr id="2" name="lead">
            <a:extLst xmlns:a="http://schemas.openxmlformats.org/drawingml/2006/main">
              <a:ext uri="{FF2B5EF4-FFF2-40B4-BE49-F238E27FC236}">
                <a16:creationId xmlns:a16="http://schemas.microsoft.com/office/drawing/2014/main" id="{C5C8B06B-41D8-49D9-A8A1-A7814BDA60A5}"/>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Öğrenci zarar gördüğünü söylerse günlük etkinlik akışını sürdürmek yeterli olmaz.</a:t>
            </a:r>
          </a:p>
        </p:txBody>
      </p:sp>
      <p:sp>
        <p:nvSpPr>
          <p:cNvPr id="3" name="left-heading">
            <a:extLst xmlns:a="http://schemas.openxmlformats.org/drawingml/2006/main">
              <a:ext uri="{FF2B5EF4-FFF2-40B4-BE49-F238E27FC236}">
                <a16:creationId xmlns:a16="http://schemas.microsoft.com/office/drawing/2014/main" id="{00603472-0392-4397-9013-3995A16718E7}"/>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İlk yaklaşım</a:t>
            </a:r>
          </a:p>
        </p:txBody>
      </p:sp>
      <p:sp>
        <p:nvSpPr>
          <p:cNvPr id="4" name="left-body">
            <a:extLst xmlns:a="http://schemas.openxmlformats.org/drawingml/2006/main">
              <a:ext uri="{FF2B5EF4-FFF2-40B4-BE49-F238E27FC236}">
                <a16:creationId xmlns:a16="http://schemas.microsoft.com/office/drawing/2014/main" id="{642FD9F1-EE26-40FD-8E00-D5F015DB5C09}"/>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Sınıf önünde ayrıntı istemeyin. Uygun ve güvenli ortamda dinleyin. Sınırsız gizlilik sözü vermeyin.</a:t>
            </a:r>
          </a:p>
        </p:txBody>
      </p:sp>
      <p:sp>
        <p:nvSpPr>
          <p:cNvPr id="5" name="right-heading">
            <a:extLst xmlns:a="http://schemas.openxmlformats.org/drawingml/2006/main">
              <a:ext uri="{FF2B5EF4-FFF2-40B4-BE49-F238E27FC236}">
                <a16:creationId xmlns:a16="http://schemas.microsoft.com/office/drawing/2014/main" id="{B6772B2F-EA45-47BB-B8FF-2DB60FF80AE1}"/>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Yetişkin sorumluluğu</a:t>
            </a:r>
          </a:p>
        </p:txBody>
      </p:sp>
      <p:sp>
        <p:nvSpPr>
          <p:cNvPr id="6" name="right-body">
            <a:extLst xmlns:a="http://schemas.openxmlformats.org/drawingml/2006/main">
              <a:ext uri="{FF2B5EF4-FFF2-40B4-BE49-F238E27FC236}">
                <a16:creationId xmlns:a16="http://schemas.microsoft.com/office/drawing/2014/main" id="{B5674858-A5F8-4E43-8E9B-B05DE5618232}"/>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Okulun yetkili destek ve güvenlik süreçlerine başvurun. Bu sunum yasal bildirim adımlarını belirlemez.</a:t>
            </a:r>
          </a:p>
        </p:txBody>
      </p:sp>
      <p:sp>
        <p:nvSpPr>
          <p:cNvPr id="7" name="page">
            <a:extLst xmlns:a="http://schemas.openxmlformats.org/drawingml/2006/main">
              <a:ext uri="{FF2B5EF4-FFF2-40B4-BE49-F238E27FC236}">
                <a16:creationId xmlns:a16="http://schemas.microsoft.com/office/drawing/2014/main" id="{BAA91EE0-AB8A-4008-8373-EE2B09AB957E}"/>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10</a:t>
            </a:r>
          </a:p>
        </p:txBody>
      </p:sp>
    </p:spTree>
    <p:extLst>
      <p:ext uri="{BB962C8B-B14F-4D97-AF65-F5344CB8AC3E}">
        <p14:creationId xmlns:p14="http://schemas.microsoft.com/office/powerpoint/2010/main" val="349316405"/>
      </p:ext>
    </p:extLst>
  </p:cSld>
</p:sld>
</file>

<file path=ppt/slides/slide11.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D60CBAAA-60C9-41D7-8629-FC33BE9B6D5B}"/>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Bir haftalık uygulama kontrolü</a:t>
            </a:r>
          </a:p>
        </p:txBody>
      </p:sp>
      <p:sp>
        <p:nvSpPr>
          <p:cNvPr id="2" name="lead">
            <a:extLst xmlns:a="http://schemas.openxmlformats.org/drawingml/2006/main">
              <a:ext uri="{FF2B5EF4-FFF2-40B4-BE49-F238E27FC236}">
                <a16:creationId xmlns:a16="http://schemas.microsoft.com/office/drawing/2014/main" id="{39E1A020-6EA3-4A42-82C2-DA3F951BCD6C}"/>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Gelecek hafta kullanacağınız tek bir sınıf yönergesini seçin.</a:t>
            </a:r>
          </a:p>
        </p:txBody>
      </p:sp>
      <p:sp>
        <p:nvSpPr>
          <p:cNvPr id="3" name="left-heading">
            <a:extLst xmlns:a="http://schemas.openxmlformats.org/drawingml/2006/main">
              <a:ext uri="{FF2B5EF4-FFF2-40B4-BE49-F238E27FC236}">
                <a16:creationId xmlns:a16="http://schemas.microsoft.com/office/drawing/2014/main" id="{D3EB2231-2282-438C-9100-7848FD012A08}"/>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Önceki ifade</a:t>
            </a:r>
          </a:p>
        </p:txBody>
      </p:sp>
      <p:sp>
        <p:nvSpPr>
          <p:cNvPr id="4" name="left-body">
            <a:extLst xmlns:a="http://schemas.openxmlformats.org/drawingml/2006/main">
              <a:ext uri="{FF2B5EF4-FFF2-40B4-BE49-F238E27FC236}">
                <a16:creationId xmlns:a16="http://schemas.microsoft.com/office/drawing/2014/main" id="{92785F7B-AEC1-4731-997E-EE960A06A9AB}"/>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Hangi özel bilgi isteniyor? Ders amacı için hangi bölümü gerçekten gerekiyor?</a:t>
            </a:r>
          </a:p>
        </p:txBody>
      </p:sp>
      <p:sp>
        <p:nvSpPr>
          <p:cNvPr id="5" name="right-heading">
            <a:extLst xmlns:a="http://schemas.openxmlformats.org/drawingml/2006/main">
              <a:ext uri="{FF2B5EF4-FFF2-40B4-BE49-F238E27FC236}">
                <a16:creationId xmlns:a16="http://schemas.microsoft.com/office/drawing/2014/main" id="{176DFDB2-50C4-4FA4-8829-CD4A60A68BD4}"/>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Yeni ifade ve takip</a:t>
            </a:r>
          </a:p>
        </p:txBody>
      </p:sp>
      <p:sp>
        <p:nvSpPr>
          <p:cNvPr id="6" name="right-body">
            <a:extLst xmlns:a="http://schemas.openxmlformats.org/drawingml/2006/main">
              <a:ext uri="{FF2B5EF4-FFF2-40B4-BE49-F238E27FC236}">
                <a16:creationId xmlns:a16="http://schemas.microsoft.com/office/drawing/2014/main" id="{2E63B119-4AA9-4590-9D89-8D405CBB0BE3}"/>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Gereksiz ayrıntıyı çıkarın veya eşdeğer seçenek ekleyin. Sonraki toplantıda değişikliği isimsiz konuşun.</a:t>
            </a:r>
          </a:p>
        </p:txBody>
      </p:sp>
      <p:sp>
        <p:nvSpPr>
          <p:cNvPr id="7" name="page">
            <a:extLst xmlns:a="http://schemas.openxmlformats.org/drawingml/2006/main">
              <a:ext uri="{FF2B5EF4-FFF2-40B4-BE49-F238E27FC236}">
                <a16:creationId xmlns:a16="http://schemas.microsoft.com/office/drawing/2014/main" id="{46F7A617-BB6B-42E1-A89F-4830DAFFF397}"/>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11</a:t>
            </a:r>
          </a:p>
        </p:txBody>
      </p:sp>
    </p:spTree>
    <p:extLst>
      <p:ext uri="{BB962C8B-B14F-4D97-AF65-F5344CB8AC3E}">
        <p14:creationId xmlns:p14="http://schemas.microsoft.com/office/powerpoint/2010/main" val="2095358266"/>
      </p:ext>
    </p:extLst>
  </p:cSld>
</p:sld>
</file>

<file path=ppt/slides/slide12.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414D527A-6056-42DE-8A48-DF6BC28A8FD5}"/>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Kaynaklar ve kullanım kapsamı</a:t>
            </a:r>
          </a:p>
        </p:txBody>
      </p:sp>
      <p:sp>
        <p:nvSpPr>
          <p:cNvPr id="2" name="lead">
            <a:extLst xmlns:a="http://schemas.openxmlformats.org/drawingml/2006/main">
              <a:ext uri="{FF2B5EF4-FFF2-40B4-BE49-F238E27FC236}">
                <a16:creationId xmlns:a16="http://schemas.microsoft.com/office/drawing/2014/main" id="{1CF9AC15-3400-4D16-8502-81261DC93A0C}"/>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Günlük sınıf yönergeleri üzerine özgün meslektaş çalışması</a:t>
            </a:r>
          </a:p>
        </p:txBody>
      </p:sp>
      <p:sp>
        <p:nvSpPr>
          <p:cNvPr id="3" name="left-heading">
            <a:extLst xmlns:a="http://schemas.openxmlformats.org/drawingml/2006/main">
              <a:ext uri="{FF2B5EF4-FFF2-40B4-BE49-F238E27FC236}">
                <a16:creationId xmlns:a16="http://schemas.microsoft.com/office/drawing/2014/main" id="{EBE559BD-509A-4E0B-B2D5-12C0C2412025}"/>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Hak temelli kaynak</a:t>
            </a:r>
          </a:p>
        </p:txBody>
      </p:sp>
      <p:sp>
        <p:nvSpPr>
          <p:cNvPr id="4" name="left-body">
            <a:extLst xmlns:a="http://schemas.openxmlformats.org/drawingml/2006/main">
              <a:ext uri="{FF2B5EF4-FFF2-40B4-BE49-F238E27FC236}">
                <a16:creationId xmlns:a16="http://schemas.microsoft.com/office/drawing/2014/main" id="{018E36DE-8080-41D9-9310-7D475E4A2855}"/>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UNICEF</a:t>
            </a:r>
            <a:br>
              <a:rPr sz="2175" b="0">
                <a:solidFill>
                  <a:srgbClr val="243445"/>
                </a:solidFill>
                <a:latin typeface="Arial"/>
                <a:ea typeface="Arial"/>
                <a:cs typeface="Arial"/>
              </a:rPr>
            </a:br>
            <a:r>
              <a:rPr sz="2175" b="0">
                <a:solidFill>
                  <a:srgbClr val="243445"/>
                </a:solidFill>
                <a:latin typeface="Arial"/>
                <a:ea typeface="Arial"/>
                <a:cs typeface="Arial"/>
              </a:rPr>
              <a:t>Çocuk Hakları Sözleşmesi</a:t>
            </a:r>
            <a:br>
              <a:rPr sz="2175" b="0">
                <a:solidFill>
                  <a:srgbClr val="243445"/>
                </a:solidFill>
                <a:latin typeface="Arial"/>
                <a:ea typeface="Arial"/>
                <a:cs typeface="Arial"/>
              </a:rPr>
            </a:br>
            <a:r>
              <a:rPr sz="2175" b="0">
                <a:solidFill>
                  <a:srgbClr val="243445"/>
                </a:solidFill>
                <a:latin typeface="Arial"/>
                <a:ea typeface="Arial"/>
                <a:cs typeface="Arial"/>
              </a:rPr>
              <a:t>Çocuklar için açıklama</a:t>
            </a:r>
            <a:br>
              <a:rPr sz="2175" b="0">
                <a:solidFill>
                  <a:srgbClr val="243445"/>
                </a:solidFill>
                <a:latin typeface="Arial"/>
                <a:ea typeface="Arial"/>
                <a:cs typeface="Arial"/>
              </a:rPr>
            </a:br>
            <a:r>
              <a:rPr sz="2175" b="0">
                <a:solidFill>
                  <a:srgbClr val="243445"/>
                </a:solidFill>
                <a:latin typeface="Arial"/>
                <a:ea typeface="Arial"/>
                <a:cs typeface="Arial"/>
              </a:rPr>
              <a:t>12 ve 16. maddeler</a:t>
            </a:r>
          </a:p>
        </p:txBody>
      </p:sp>
      <p:sp>
        <p:nvSpPr>
          <p:cNvPr id="5" name="right-heading">
            <a:extLst xmlns:a="http://schemas.openxmlformats.org/drawingml/2006/main">
              <a:ext uri="{FF2B5EF4-FFF2-40B4-BE49-F238E27FC236}">
                <a16:creationId xmlns:a16="http://schemas.microsoft.com/office/drawing/2014/main" id="{17565530-59F9-4FC7-A68E-6FE5C8FE9448}"/>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Yerel hedef bağlamı</a:t>
            </a:r>
          </a:p>
        </p:txBody>
      </p:sp>
      <p:sp>
        <p:nvSpPr>
          <p:cNvPr id="6" name="right-body">
            <a:extLst xmlns:a="http://schemas.openxmlformats.org/drawingml/2006/main">
              <a:ext uri="{FF2B5EF4-FFF2-40B4-BE49-F238E27FC236}">
                <a16:creationId xmlns:a16="http://schemas.microsoft.com/office/drawing/2014/main" id="{17DD8E3D-EE53-46EE-8E26-FA3BBBAD3C5C}"/>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2026–2027 Sınır Koyma</a:t>
            </a:r>
            <a:br>
              <a:rPr sz="2175" b="0">
                <a:solidFill>
                  <a:srgbClr val="243445"/>
                </a:solidFill>
                <a:latin typeface="Arial"/>
                <a:ea typeface="Arial"/>
                <a:cs typeface="Arial"/>
              </a:rPr>
            </a:br>
            <a:r>
              <a:rPr sz="2175" b="0">
                <a:solidFill>
                  <a:srgbClr val="243445"/>
                </a:solidFill>
                <a:latin typeface="Arial"/>
                <a:ea typeface="Arial"/>
                <a:cs typeface="Arial"/>
              </a:rPr>
              <a:t>Kayseri, Mardin, İzmir ve Bursa</a:t>
            </a:r>
            <a:br>
              <a:rPr sz="2175" b="0">
                <a:solidFill>
                  <a:srgbClr val="243445"/>
                </a:solidFill>
                <a:latin typeface="Arial"/>
                <a:ea typeface="Arial"/>
                <a:cs typeface="Arial"/>
              </a:rPr>
            </a:br>
            <a:r>
              <a:rPr sz="2175" b="0">
                <a:solidFill>
                  <a:srgbClr val="243445"/>
                </a:solidFill>
                <a:latin typeface="Arial"/>
                <a:ea typeface="Arial"/>
                <a:cs typeface="Arial"/>
              </a:rPr>
              <a:t>İl ve RAM duyuruları</a:t>
            </a:r>
          </a:p>
        </p:txBody>
      </p:sp>
      <p:sp>
        <p:nvSpPr>
          <p:cNvPr id="7" name="page">
            <a:extLst xmlns:a="http://schemas.openxmlformats.org/drawingml/2006/main">
              <a:ext uri="{FF2B5EF4-FFF2-40B4-BE49-F238E27FC236}">
                <a16:creationId xmlns:a16="http://schemas.microsoft.com/office/drawing/2014/main" id="{D7A701DA-1325-47A2-A8C0-C2C1B91E555E}"/>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12</a:t>
            </a:r>
          </a:p>
        </p:txBody>
      </p:sp>
    </p:spTree>
    <p:extLst>
      <p:ext uri="{BB962C8B-B14F-4D97-AF65-F5344CB8AC3E}">
        <p14:creationId xmlns:p14="http://schemas.microsoft.com/office/powerpoint/2010/main" val="20735857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2026-10-21T22:43:34.1810000Z</dcterms:created>
  <dcterms:modified xsi:type="dcterms:W3CDTF">2026-10-21T22:43:34.1810000Z</dcterms:modified>
</coreProperties>
</file>